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411" r:id="rId2"/>
    <p:sldId id="412" r:id="rId3"/>
    <p:sldId id="413" r:id="rId4"/>
    <p:sldId id="257" r:id="rId5"/>
    <p:sldId id="449" r:id="rId6"/>
    <p:sldId id="470" r:id="rId7"/>
    <p:sldId id="432" r:id="rId8"/>
    <p:sldId id="475" r:id="rId9"/>
    <p:sldId id="476" r:id="rId10"/>
    <p:sldId id="477" r:id="rId11"/>
    <p:sldId id="478" r:id="rId12"/>
    <p:sldId id="479" r:id="rId13"/>
    <p:sldId id="480" r:id="rId14"/>
    <p:sldId id="481" r:id="rId15"/>
    <p:sldId id="482" r:id="rId16"/>
    <p:sldId id="483" r:id="rId17"/>
    <p:sldId id="484" r:id="rId18"/>
    <p:sldId id="485" r:id="rId19"/>
    <p:sldId id="486" r:id="rId20"/>
    <p:sldId id="487" r:id="rId21"/>
    <p:sldId id="488" r:id="rId22"/>
    <p:sldId id="494" r:id="rId23"/>
    <p:sldId id="490" r:id="rId24"/>
    <p:sldId id="491" r:id="rId25"/>
    <p:sldId id="492" r:id="rId26"/>
    <p:sldId id="493" r:id="rId27"/>
    <p:sldId id="495" r:id="rId28"/>
    <p:sldId id="303" r:id="rId29"/>
    <p:sldId id="302" r:id="rId30"/>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63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1" autoAdjust="0"/>
    <p:restoredTop sz="94676" autoAdjust="0"/>
  </p:normalViewPr>
  <p:slideViewPr>
    <p:cSldViewPr>
      <p:cViewPr varScale="1">
        <p:scale>
          <a:sx n="137" d="100"/>
          <a:sy n="137" d="100"/>
        </p:scale>
        <p:origin x="144" y="216"/>
      </p:cViewPr>
      <p:guideLst>
        <p:guide orient="horz" pos="1620"/>
        <p:guide pos="2880"/>
      </p:guideLst>
    </p:cSldViewPr>
  </p:slideViewPr>
  <p:outlineViewPr>
    <p:cViewPr>
      <p:scale>
        <a:sx n="33" d="100"/>
        <a:sy n="33" d="100"/>
      </p:scale>
      <p:origin x="0" y="-1248"/>
    </p:cViewPr>
  </p:outlin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0C7BDF-ED53-4C65-9555-338A529EE5CD}"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en-US"/>
        </a:p>
      </dgm:t>
    </dgm:pt>
    <dgm:pt modelId="{8F1B5935-80BC-40B1-9679-4E9520F18104}">
      <dgm:prSet/>
      <dgm:spPr/>
      <dgm:t>
        <a:bodyPr/>
        <a:lstStyle/>
        <a:p>
          <a:r>
            <a:rPr lang="en-US" b="1" dirty="0"/>
            <a:t>mitch@xrmcoaches.com</a:t>
          </a:r>
        </a:p>
      </dgm:t>
    </dgm:pt>
    <dgm:pt modelId="{6BC9E0B7-D2A6-41D3-AAC1-BEDD7F9E8F9C}" type="parTrans" cxnId="{978BD9B3-B55F-45F7-9B35-135E460C9354}">
      <dgm:prSet/>
      <dgm:spPr/>
      <dgm:t>
        <a:bodyPr/>
        <a:lstStyle/>
        <a:p>
          <a:endParaRPr lang="en-US"/>
        </a:p>
      </dgm:t>
    </dgm:pt>
    <dgm:pt modelId="{8784CF03-DB96-4881-B7ED-BAA9C992CAD6}" type="sibTrans" cxnId="{978BD9B3-B55F-45F7-9B35-135E460C9354}">
      <dgm:prSet/>
      <dgm:spPr/>
      <dgm:t>
        <a:bodyPr/>
        <a:lstStyle/>
        <a:p>
          <a:endParaRPr lang="en-US"/>
        </a:p>
      </dgm:t>
    </dgm:pt>
    <dgm:pt modelId="{A9950817-A5DA-4948-BD7D-97F6933D8F6D}">
      <dgm:prSet/>
      <dgm:spPr/>
      <dgm:t>
        <a:bodyPr/>
        <a:lstStyle/>
        <a:p>
          <a:r>
            <a:rPr lang="en-US" b="1" dirty="0"/>
            <a:t>@</a:t>
          </a:r>
          <a:r>
            <a:rPr lang="en-US" b="1" dirty="0" err="1"/>
            <a:t>mitchmilam</a:t>
          </a:r>
          <a:endParaRPr lang="en-US" b="1" dirty="0"/>
        </a:p>
      </dgm:t>
    </dgm:pt>
    <dgm:pt modelId="{348965A4-DB68-429E-8F54-85DC3DA6F1EC}" type="parTrans" cxnId="{F7F58F48-754B-4D26-AA4C-C489948F7A6F}">
      <dgm:prSet/>
      <dgm:spPr/>
      <dgm:t>
        <a:bodyPr/>
        <a:lstStyle/>
        <a:p>
          <a:endParaRPr lang="en-US"/>
        </a:p>
      </dgm:t>
    </dgm:pt>
    <dgm:pt modelId="{F63FE117-1DF1-4851-A1B0-98386887525A}" type="sibTrans" cxnId="{F7F58F48-754B-4D26-AA4C-C489948F7A6F}">
      <dgm:prSet/>
      <dgm:spPr/>
      <dgm:t>
        <a:bodyPr/>
        <a:lstStyle/>
        <a:p>
          <a:endParaRPr lang="en-US"/>
        </a:p>
      </dgm:t>
    </dgm:pt>
    <dgm:pt modelId="{82B41A2D-DB88-432E-9D1E-09FDE47F972E}">
      <dgm:prSet/>
      <dgm:spPr/>
      <dgm:t>
        <a:bodyPr/>
        <a:lstStyle/>
        <a:p>
          <a:r>
            <a:rPr lang="en-US" b="1" dirty="0"/>
            <a:t>linkedin.com/in/mitchmilam</a:t>
          </a:r>
        </a:p>
      </dgm:t>
    </dgm:pt>
    <dgm:pt modelId="{2DCA53D0-C620-4F13-8093-126BE2282CCA}" type="parTrans" cxnId="{F7939D33-F7A3-4821-967F-7BD309C89C7B}">
      <dgm:prSet/>
      <dgm:spPr/>
      <dgm:t>
        <a:bodyPr/>
        <a:lstStyle/>
        <a:p>
          <a:endParaRPr lang="en-US"/>
        </a:p>
      </dgm:t>
    </dgm:pt>
    <dgm:pt modelId="{FDB8E1AB-6C53-483D-AD37-79469CF4F4DE}" type="sibTrans" cxnId="{F7939D33-F7A3-4821-967F-7BD309C89C7B}">
      <dgm:prSet/>
      <dgm:spPr/>
      <dgm:t>
        <a:bodyPr/>
        <a:lstStyle/>
        <a:p>
          <a:endParaRPr lang="en-US"/>
        </a:p>
      </dgm:t>
    </dgm:pt>
    <dgm:pt modelId="{28BB30D4-224A-4D31-8F1C-1DA14F49155B}">
      <dgm:prSet/>
      <dgm:spPr/>
      <dgm:t>
        <a:bodyPr/>
        <a:lstStyle/>
        <a:p>
          <a:r>
            <a:rPr lang="en-US" b="1" dirty="0"/>
            <a:t>youtube.com/xRMCoaches</a:t>
          </a:r>
        </a:p>
      </dgm:t>
    </dgm:pt>
    <dgm:pt modelId="{DFE3A48C-EFAC-4065-AC02-D14961539EE5}" type="parTrans" cxnId="{901A5873-B44D-48B9-8121-46D61643D26D}">
      <dgm:prSet/>
      <dgm:spPr/>
      <dgm:t>
        <a:bodyPr/>
        <a:lstStyle/>
        <a:p>
          <a:endParaRPr lang="en-US"/>
        </a:p>
      </dgm:t>
    </dgm:pt>
    <dgm:pt modelId="{34AD2AAB-8203-49DD-8A86-6DF02049C3C2}" type="sibTrans" cxnId="{901A5873-B44D-48B9-8121-46D61643D26D}">
      <dgm:prSet/>
      <dgm:spPr/>
      <dgm:t>
        <a:bodyPr/>
        <a:lstStyle/>
        <a:p>
          <a:endParaRPr lang="en-US"/>
        </a:p>
      </dgm:t>
    </dgm:pt>
    <dgm:pt modelId="{6C101204-BCEE-4627-A43C-3FB50EB9672E}" type="pres">
      <dgm:prSet presAssocID="{2D0C7BDF-ED53-4C65-9555-338A529EE5CD}" presName="diagram" presStyleCnt="0">
        <dgm:presLayoutVars>
          <dgm:dir/>
          <dgm:resizeHandles val="exact"/>
        </dgm:presLayoutVars>
      </dgm:prSet>
      <dgm:spPr/>
    </dgm:pt>
    <dgm:pt modelId="{32728E6B-88E4-434B-8FFD-E197112A7822}" type="pres">
      <dgm:prSet presAssocID="{8F1B5935-80BC-40B1-9679-4E9520F18104}" presName="node" presStyleLbl="node1" presStyleIdx="0" presStyleCnt="4">
        <dgm:presLayoutVars>
          <dgm:bulletEnabled val="1"/>
        </dgm:presLayoutVars>
      </dgm:prSet>
      <dgm:spPr/>
    </dgm:pt>
    <dgm:pt modelId="{9181418A-D3EB-4651-8711-5D353E8BA222}" type="pres">
      <dgm:prSet presAssocID="{8784CF03-DB96-4881-B7ED-BAA9C992CAD6}" presName="sibTrans" presStyleCnt="0"/>
      <dgm:spPr/>
    </dgm:pt>
    <dgm:pt modelId="{98CA834C-EA1B-4EDD-A975-C3553746A0BB}" type="pres">
      <dgm:prSet presAssocID="{A9950817-A5DA-4948-BD7D-97F6933D8F6D}" presName="node" presStyleLbl="node1" presStyleIdx="1" presStyleCnt="4">
        <dgm:presLayoutVars>
          <dgm:bulletEnabled val="1"/>
        </dgm:presLayoutVars>
      </dgm:prSet>
      <dgm:spPr/>
    </dgm:pt>
    <dgm:pt modelId="{FED0219B-FB82-4EAE-815C-767F67C75402}" type="pres">
      <dgm:prSet presAssocID="{F63FE117-1DF1-4851-A1B0-98386887525A}" presName="sibTrans" presStyleCnt="0"/>
      <dgm:spPr/>
    </dgm:pt>
    <dgm:pt modelId="{044371A1-A917-4243-8E08-67FDE3AD59BB}" type="pres">
      <dgm:prSet presAssocID="{82B41A2D-DB88-432E-9D1E-09FDE47F972E}" presName="node" presStyleLbl="node1" presStyleIdx="2" presStyleCnt="4">
        <dgm:presLayoutVars>
          <dgm:bulletEnabled val="1"/>
        </dgm:presLayoutVars>
      </dgm:prSet>
      <dgm:spPr/>
    </dgm:pt>
    <dgm:pt modelId="{4F4B8F08-1BC0-443B-81BB-8A88FB7432B9}" type="pres">
      <dgm:prSet presAssocID="{FDB8E1AB-6C53-483D-AD37-79469CF4F4DE}" presName="sibTrans" presStyleCnt="0"/>
      <dgm:spPr/>
    </dgm:pt>
    <dgm:pt modelId="{10CD7BE3-4F34-455A-9576-1B2E7AECE308}" type="pres">
      <dgm:prSet presAssocID="{28BB30D4-224A-4D31-8F1C-1DA14F49155B}" presName="node" presStyleLbl="node1" presStyleIdx="3" presStyleCnt="4">
        <dgm:presLayoutVars>
          <dgm:bulletEnabled val="1"/>
        </dgm:presLayoutVars>
      </dgm:prSet>
      <dgm:spPr/>
    </dgm:pt>
  </dgm:ptLst>
  <dgm:cxnLst>
    <dgm:cxn modelId="{F7939D33-F7A3-4821-967F-7BD309C89C7B}" srcId="{2D0C7BDF-ED53-4C65-9555-338A529EE5CD}" destId="{82B41A2D-DB88-432E-9D1E-09FDE47F972E}" srcOrd="2" destOrd="0" parTransId="{2DCA53D0-C620-4F13-8093-126BE2282CCA}" sibTransId="{FDB8E1AB-6C53-483D-AD37-79469CF4F4DE}"/>
    <dgm:cxn modelId="{38C58139-9B81-48D1-9287-CAE9E3362CA8}" type="presOf" srcId="{A9950817-A5DA-4948-BD7D-97F6933D8F6D}" destId="{98CA834C-EA1B-4EDD-A975-C3553746A0BB}" srcOrd="0" destOrd="0" presId="urn:microsoft.com/office/officeart/2005/8/layout/default"/>
    <dgm:cxn modelId="{9092D43F-FDA1-42E3-9BEA-33052A466446}" type="presOf" srcId="{82B41A2D-DB88-432E-9D1E-09FDE47F972E}" destId="{044371A1-A917-4243-8E08-67FDE3AD59BB}" srcOrd="0" destOrd="0" presId="urn:microsoft.com/office/officeart/2005/8/layout/default"/>
    <dgm:cxn modelId="{F7F58F48-754B-4D26-AA4C-C489948F7A6F}" srcId="{2D0C7BDF-ED53-4C65-9555-338A529EE5CD}" destId="{A9950817-A5DA-4948-BD7D-97F6933D8F6D}" srcOrd="1" destOrd="0" parTransId="{348965A4-DB68-429E-8F54-85DC3DA6F1EC}" sibTransId="{F63FE117-1DF1-4851-A1B0-98386887525A}"/>
    <dgm:cxn modelId="{901A5873-B44D-48B9-8121-46D61643D26D}" srcId="{2D0C7BDF-ED53-4C65-9555-338A529EE5CD}" destId="{28BB30D4-224A-4D31-8F1C-1DA14F49155B}" srcOrd="3" destOrd="0" parTransId="{DFE3A48C-EFAC-4065-AC02-D14961539EE5}" sibTransId="{34AD2AAB-8203-49DD-8A86-6DF02049C3C2}"/>
    <dgm:cxn modelId="{757ABC7C-A26B-439F-BC49-9D91A2816535}" type="presOf" srcId="{8F1B5935-80BC-40B1-9679-4E9520F18104}" destId="{32728E6B-88E4-434B-8FFD-E197112A7822}" srcOrd="0" destOrd="0" presId="urn:microsoft.com/office/officeart/2005/8/layout/default"/>
    <dgm:cxn modelId="{978BD9B3-B55F-45F7-9B35-135E460C9354}" srcId="{2D0C7BDF-ED53-4C65-9555-338A529EE5CD}" destId="{8F1B5935-80BC-40B1-9679-4E9520F18104}" srcOrd="0" destOrd="0" parTransId="{6BC9E0B7-D2A6-41D3-AAC1-BEDD7F9E8F9C}" sibTransId="{8784CF03-DB96-4881-B7ED-BAA9C992CAD6}"/>
    <dgm:cxn modelId="{6DF3B2BA-D9EC-4255-A151-62782BA87DBF}" type="presOf" srcId="{2D0C7BDF-ED53-4C65-9555-338A529EE5CD}" destId="{6C101204-BCEE-4627-A43C-3FB50EB9672E}" srcOrd="0" destOrd="0" presId="urn:microsoft.com/office/officeart/2005/8/layout/default"/>
    <dgm:cxn modelId="{50A894E9-2278-466D-A6A1-5ECFFC133E1A}" type="presOf" srcId="{28BB30D4-224A-4D31-8F1C-1DA14F49155B}" destId="{10CD7BE3-4F34-455A-9576-1B2E7AECE308}" srcOrd="0" destOrd="0" presId="urn:microsoft.com/office/officeart/2005/8/layout/default"/>
    <dgm:cxn modelId="{31F1A0C2-D22C-4BEC-8A0B-43129FE38B6D}" type="presParOf" srcId="{6C101204-BCEE-4627-A43C-3FB50EB9672E}" destId="{32728E6B-88E4-434B-8FFD-E197112A7822}" srcOrd="0" destOrd="0" presId="urn:microsoft.com/office/officeart/2005/8/layout/default"/>
    <dgm:cxn modelId="{AF3BF939-1643-4D1C-968E-10BF1D83DF97}" type="presParOf" srcId="{6C101204-BCEE-4627-A43C-3FB50EB9672E}" destId="{9181418A-D3EB-4651-8711-5D353E8BA222}" srcOrd="1" destOrd="0" presId="urn:microsoft.com/office/officeart/2005/8/layout/default"/>
    <dgm:cxn modelId="{1A1C49C8-4193-439B-A16E-3574B5F6D8B6}" type="presParOf" srcId="{6C101204-BCEE-4627-A43C-3FB50EB9672E}" destId="{98CA834C-EA1B-4EDD-A975-C3553746A0BB}" srcOrd="2" destOrd="0" presId="urn:microsoft.com/office/officeart/2005/8/layout/default"/>
    <dgm:cxn modelId="{5901BCFF-665B-4853-865D-4AAE67936F3E}" type="presParOf" srcId="{6C101204-BCEE-4627-A43C-3FB50EB9672E}" destId="{FED0219B-FB82-4EAE-815C-767F67C75402}" srcOrd="3" destOrd="0" presId="urn:microsoft.com/office/officeart/2005/8/layout/default"/>
    <dgm:cxn modelId="{581228E2-B206-4BE8-8FB9-1A815E78843D}" type="presParOf" srcId="{6C101204-BCEE-4627-A43C-3FB50EB9672E}" destId="{044371A1-A917-4243-8E08-67FDE3AD59BB}" srcOrd="4" destOrd="0" presId="urn:microsoft.com/office/officeart/2005/8/layout/default"/>
    <dgm:cxn modelId="{9E8E17D9-DD3C-4612-9E9A-14783250D110}" type="presParOf" srcId="{6C101204-BCEE-4627-A43C-3FB50EB9672E}" destId="{4F4B8F08-1BC0-443B-81BB-8A88FB7432B9}" srcOrd="5" destOrd="0" presId="urn:microsoft.com/office/officeart/2005/8/layout/default"/>
    <dgm:cxn modelId="{E71D50AF-E53D-437A-BE22-65D364BB13C3}" type="presParOf" srcId="{6C101204-BCEE-4627-A43C-3FB50EB9672E}" destId="{10CD7BE3-4F34-455A-9576-1B2E7AECE308}"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4F6267-C79F-4174-A853-D0498AE8D4A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FD8EBCD-469D-47A0-9941-58D35DC33F5B}">
      <dgm:prSet/>
      <dgm:spPr/>
      <dgm:t>
        <a:bodyPr/>
        <a:lstStyle/>
        <a:p>
          <a:r>
            <a:rPr lang="en-US" dirty="0"/>
            <a:t>New Online Course Offerings</a:t>
          </a:r>
        </a:p>
      </dgm:t>
    </dgm:pt>
    <dgm:pt modelId="{83605D07-5EBA-44FA-A0D0-C79EA1EB1DD0}" type="parTrans" cxnId="{CD7EE785-A71B-4543-8F5C-8D872E81584B}">
      <dgm:prSet/>
      <dgm:spPr/>
      <dgm:t>
        <a:bodyPr/>
        <a:lstStyle/>
        <a:p>
          <a:endParaRPr lang="en-US"/>
        </a:p>
      </dgm:t>
    </dgm:pt>
    <dgm:pt modelId="{6360D0AC-F438-4ED7-85B7-5B9948AC6BA1}" type="sibTrans" cxnId="{CD7EE785-A71B-4543-8F5C-8D872E81584B}">
      <dgm:prSet/>
      <dgm:spPr/>
      <dgm:t>
        <a:bodyPr/>
        <a:lstStyle/>
        <a:p>
          <a:endParaRPr lang="en-US"/>
        </a:p>
      </dgm:t>
    </dgm:pt>
    <dgm:pt modelId="{95870A30-84E2-48EA-8C00-E7EBC0715755}">
      <dgm:prSet/>
      <dgm:spPr/>
      <dgm:t>
        <a:bodyPr/>
        <a:lstStyle/>
        <a:p>
          <a:r>
            <a:rPr lang="en-US" dirty="0"/>
            <a:t>Dynamics 365 JavaScript Development</a:t>
          </a:r>
        </a:p>
      </dgm:t>
    </dgm:pt>
    <dgm:pt modelId="{17ED58DA-0F0D-4D08-84D7-8CAF8D2EEA0F}" type="parTrans" cxnId="{90C30396-DF78-4DE3-A50C-8CDFA4CEEF2A}">
      <dgm:prSet/>
      <dgm:spPr/>
      <dgm:t>
        <a:bodyPr/>
        <a:lstStyle/>
        <a:p>
          <a:endParaRPr lang="en-US"/>
        </a:p>
      </dgm:t>
    </dgm:pt>
    <dgm:pt modelId="{E2EEFCA2-DA7B-4AE2-BE65-47495788DD4B}" type="sibTrans" cxnId="{90C30396-DF78-4DE3-A50C-8CDFA4CEEF2A}">
      <dgm:prSet/>
      <dgm:spPr/>
      <dgm:t>
        <a:bodyPr/>
        <a:lstStyle/>
        <a:p>
          <a:endParaRPr lang="en-US"/>
        </a:p>
      </dgm:t>
    </dgm:pt>
    <dgm:pt modelId="{AC30F500-FD14-4ABF-A4AC-3C8E6F58B9AD}">
      <dgm:prSet/>
      <dgm:spPr/>
      <dgm:t>
        <a:bodyPr/>
        <a:lstStyle/>
        <a:p>
          <a:r>
            <a:rPr lang="en-US" dirty="0"/>
            <a:t>Learn.xrmcoaches.com</a:t>
          </a:r>
        </a:p>
      </dgm:t>
    </dgm:pt>
    <dgm:pt modelId="{44102AAF-536C-499E-8872-591A2E052EF7}" type="parTrans" cxnId="{EEC3AECA-7717-4CF2-9C37-898BCE7FCC1B}">
      <dgm:prSet/>
      <dgm:spPr/>
      <dgm:t>
        <a:bodyPr/>
        <a:lstStyle/>
        <a:p>
          <a:endParaRPr lang="en-US"/>
        </a:p>
      </dgm:t>
    </dgm:pt>
    <dgm:pt modelId="{74B4C3B1-D678-4BC2-883E-BA2C4E2CF411}" type="sibTrans" cxnId="{EEC3AECA-7717-4CF2-9C37-898BCE7FCC1B}">
      <dgm:prSet/>
      <dgm:spPr/>
      <dgm:t>
        <a:bodyPr/>
        <a:lstStyle/>
        <a:p>
          <a:endParaRPr lang="en-US"/>
        </a:p>
      </dgm:t>
    </dgm:pt>
    <dgm:pt modelId="{22C61B4C-7FB4-46A8-B819-E91BC593B983}" type="pres">
      <dgm:prSet presAssocID="{CA4F6267-C79F-4174-A853-D0498AE8D4A3}" presName="linear" presStyleCnt="0">
        <dgm:presLayoutVars>
          <dgm:animLvl val="lvl"/>
          <dgm:resizeHandles val="exact"/>
        </dgm:presLayoutVars>
      </dgm:prSet>
      <dgm:spPr/>
    </dgm:pt>
    <dgm:pt modelId="{8F7BBFCB-10CE-4AB1-9F97-531CA6FA095C}" type="pres">
      <dgm:prSet presAssocID="{EFD8EBCD-469D-47A0-9941-58D35DC33F5B}" presName="parentText" presStyleLbl="node1" presStyleIdx="0" presStyleCnt="1">
        <dgm:presLayoutVars>
          <dgm:chMax val="0"/>
          <dgm:bulletEnabled val="1"/>
        </dgm:presLayoutVars>
      </dgm:prSet>
      <dgm:spPr/>
    </dgm:pt>
    <dgm:pt modelId="{A49AF2EF-4055-4B09-B688-99679EFF0CE2}" type="pres">
      <dgm:prSet presAssocID="{EFD8EBCD-469D-47A0-9941-58D35DC33F5B}" presName="childText" presStyleLbl="revTx" presStyleIdx="0" presStyleCnt="1">
        <dgm:presLayoutVars>
          <dgm:bulletEnabled val="1"/>
        </dgm:presLayoutVars>
      </dgm:prSet>
      <dgm:spPr/>
    </dgm:pt>
  </dgm:ptLst>
  <dgm:cxnLst>
    <dgm:cxn modelId="{3054C719-2679-4937-B168-8938B000FE46}" type="presOf" srcId="{95870A30-84E2-48EA-8C00-E7EBC0715755}" destId="{A49AF2EF-4055-4B09-B688-99679EFF0CE2}" srcOrd="0" destOrd="0" presId="urn:microsoft.com/office/officeart/2005/8/layout/vList2"/>
    <dgm:cxn modelId="{C31BFF34-1B2F-4630-9F60-5450AB872A42}" type="presOf" srcId="{AC30F500-FD14-4ABF-A4AC-3C8E6F58B9AD}" destId="{A49AF2EF-4055-4B09-B688-99679EFF0CE2}" srcOrd="0" destOrd="1" presId="urn:microsoft.com/office/officeart/2005/8/layout/vList2"/>
    <dgm:cxn modelId="{F650A374-9797-4561-AAA0-CD7350AD3A71}" type="presOf" srcId="{EFD8EBCD-469D-47A0-9941-58D35DC33F5B}" destId="{8F7BBFCB-10CE-4AB1-9F97-531CA6FA095C}" srcOrd="0" destOrd="0" presId="urn:microsoft.com/office/officeart/2005/8/layout/vList2"/>
    <dgm:cxn modelId="{4D663183-C320-4143-A874-DBDB92D315F2}" type="presOf" srcId="{CA4F6267-C79F-4174-A853-D0498AE8D4A3}" destId="{22C61B4C-7FB4-46A8-B819-E91BC593B983}" srcOrd="0" destOrd="0" presId="urn:microsoft.com/office/officeart/2005/8/layout/vList2"/>
    <dgm:cxn modelId="{CD7EE785-A71B-4543-8F5C-8D872E81584B}" srcId="{CA4F6267-C79F-4174-A853-D0498AE8D4A3}" destId="{EFD8EBCD-469D-47A0-9941-58D35DC33F5B}" srcOrd="0" destOrd="0" parTransId="{83605D07-5EBA-44FA-A0D0-C79EA1EB1DD0}" sibTransId="{6360D0AC-F438-4ED7-85B7-5B9948AC6BA1}"/>
    <dgm:cxn modelId="{90C30396-DF78-4DE3-A50C-8CDFA4CEEF2A}" srcId="{EFD8EBCD-469D-47A0-9941-58D35DC33F5B}" destId="{95870A30-84E2-48EA-8C00-E7EBC0715755}" srcOrd="0" destOrd="0" parTransId="{17ED58DA-0F0D-4D08-84D7-8CAF8D2EEA0F}" sibTransId="{E2EEFCA2-DA7B-4AE2-BE65-47495788DD4B}"/>
    <dgm:cxn modelId="{EEC3AECA-7717-4CF2-9C37-898BCE7FCC1B}" srcId="{95870A30-84E2-48EA-8C00-E7EBC0715755}" destId="{AC30F500-FD14-4ABF-A4AC-3C8E6F58B9AD}" srcOrd="0" destOrd="0" parTransId="{44102AAF-536C-499E-8872-591A2E052EF7}" sibTransId="{74B4C3B1-D678-4BC2-883E-BA2C4E2CF411}"/>
    <dgm:cxn modelId="{136398A6-9E2D-4023-B20A-FB00791633C8}" type="presParOf" srcId="{22C61B4C-7FB4-46A8-B819-E91BC593B983}" destId="{8F7BBFCB-10CE-4AB1-9F97-531CA6FA095C}" srcOrd="0" destOrd="0" presId="urn:microsoft.com/office/officeart/2005/8/layout/vList2"/>
    <dgm:cxn modelId="{394A080D-226A-423B-90D4-37ACF7D343E6}" type="presParOf" srcId="{22C61B4C-7FB4-46A8-B819-E91BC593B983}" destId="{A49AF2EF-4055-4B09-B688-99679EFF0CE2}"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41FE51-564C-4979-ACA1-929C00A0CC1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21F3581-18FD-46EA-A6BD-14DA3D832676}">
      <dgm:prSet/>
      <dgm:spPr/>
      <dgm:t>
        <a:bodyPr/>
        <a:lstStyle/>
        <a:p>
          <a:r>
            <a:rPr lang="en-US"/>
            <a:t>How does Project Service Automation work with Field Service?</a:t>
          </a:r>
          <a:endParaRPr lang="en-US"/>
        </a:p>
      </dgm:t>
    </dgm:pt>
    <dgm:pt modelId="{A25609AE-608E-46AC-947D-5BCDD6A966F9}" type="parTrans" cxnId="{3EC8B248-4322-43B4-BF19-74ACD71C3E6C}">
      <dgm:prSet/>
      <dgm:spPr/>
      <dgm:t>
        <a:bodyPr/>
        <a:lstStyle/>
        <a:p>
          <a:endParaRPr lang="en-US"/>
        </a:p>
      </dgm:t>
    </dgm:pt>
    <dgm:pt modelId="{8C7769BA-A9BE-4610-8548-72471525FEEC}" type="sibTrans" cxnId="{3EC8B248-4322-43B4-BF19-74ACD71C3E6C}">
      <dgm:prSet/>
      <dgm:spPr/>
      <dgm:t>
        <a:bodyPr/>
        <a:lstStyle/>
        <a:p>
          <a:endParaRPr lang="en-US"/>
        </a:p>
      </dgm:t>
    </dgm:pt>
    <dgm:pt modelId="{31467C7E-17B3-4758-975E-049FDC090DA1}" type="pres">
      <dgm:prSet presAssocID="{0041FE51-564C-4979-ACA1-929C00A0CC14}" presName="linear" presStyleCnt="0">
        <dgm:presLayoutVars>
          <dgm:animLvl val="lvl"/>
          <dgm:resizeHandles val="exact"/>
        </dgm:presLayoutVars>
      </dgm:prSet>
      <dgm:spPr/>
    </dgm:pt>
    <dgm:pt modelId="{215517A4-1AD9-48AC-9EF3-AB98E981A1B2}" type="pres">
      <dgm:prSet presAssocID="{E21F3581-18FD-46EA-A6BD-14DA3D832676}" presName="parentText" presStyleLbl="node1" presStyleIdx="0" presStyleCnt="1">
        <dgm:presLayoutVars>
          <dgm:chMax val="0"/>
          <dgm:bulletEnabled val="1"/>
        </dgm:presLayoutVars>
      </dgm:prSet>
      <dgm:spPr/>
    </dgm:pt>
  </dgm:ptLst>
  <dgm:cxnLst>
    <dgm:cxn modelId="{6C54F442-A4DB-4EA2-BACE-70C80B99C749}" type="presOf" srcId="{0041FE51-564C-4979-ACA1-929C00A0CC14}" destId="{31467C7E-17B3-4758-975E-049FDC090DA1}" srcOrd="0" destOrd="0" presId="urn:microsoft.com/office/officeart/2005/8/layout/vList2"/>
    <dgm:cxn modelId="{3EC8B248-4322-43B4-BF19-74ACD71C3E6C}" srcId="{0041FE51-564C-4979-ACA1-929C00A0CC14}" destId="{E21F3581-18FD-46EA-A6BD-14DA3D832676}" srcOrd="0" destOrd="0" parTransId="{A25609AE-608E-46AC-947D-5BCDD6A966F9}" sibTransId="{8C7769BA-A9BE-4610-8548-72471525FEEC}"/>
    <dgm:cxn modelId="{BBEAFC7F-A0BF-4631-8050-3A3B0FEFEAFB}" type="presOf" srcId="{E21F3581-18FD-46EA-A6BD-14DA3D832676}" destId="{215517A4-1AD9-48AC-9EF3-AB98E981A1B2}" srcOrd="0" destOrd="0" presId="urn:microsoft.com/office/officeart/2005/8/layout/vList2"/>
    <dgm:cxn modelId="{D9962F90-19F2-4CA8-95FA-6AE43EF247A1}" type="presParOf" srcId="{31467C7E-17B3-4758-975E-049FDC090DA1}" destId="{215517A4-1AD9-48AC-9EF3-AB98E981A1B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3EEBCD-F354-40D7-9EA5-2D7329998EF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009B878-7745-44CB-B539-198420CEC0DA}">
      <dgm:prSet/>
      <dgm:spPr/>
      <dgm:t>
        <a:bodyPr/>
        <a:lstStyle/>
        <a:p>
          <a:r>
            <a:rPr lang="en-US"/>
            <a:t>Download</a:t>
          </a:r>
          <a:endParaRPr lang="en-US"/>
        </a:p>
      </dgm:t>
    </dgm:pt>
    <dgm:pt modelId="{1347514A-BEF7-4CD1-BFB0-8E0D06F60CD8}" type="parTrans" cxnId="{664E08A2-1498-4185-81D2-2F59630EC4FA}">
      <dgm:prSet/>
      <dgm:spPr/>
      <dgm:t>
        <a:bodyPr/>
        <a:lstStyle/>
        <a:p>
          <a:endParaRPr lang="en-US"/>
        </a:p>
      </dgm:t>
    </dgm:pt>
    <dgm:pt modelId="{5B9AA141-22DE-4D04-8285-6056D3B7B38D}" type="sibTrans" cxnId="{664E08A2-1498-4185-81D2-2F59630EC4FA}">
      <dgm:prSet/>
      <dgm:spPr/>
      <dgm:t>
        <a:bodyPr/>
        <a:lstStyle/>
        <a:p>
          <a:endParaRPr lang="en-US"/>
        </a:p>
      </dgm:t>
    </dgm:pt>
    <dgm:pt modelId="{52BDC9B3-FCEC-438F-B253-D0CEBC72EA4D}">
      <dgm:prSet/>
      <dgm:spPr/>
      <dgm:t>
        <a:bodyPr/>
        <a:lstStyle/>
        <a:p>
          <a:r>
            <a:rPr lang="en-US"/>
            <a:t>https://www.microsoft.com/download/details.aspx?id=55320</a:t>
          </a:r>
          <a:endParaRPr lang="en-US"/>
        </a:p>
      </dgm:t>
    </dgm:pt>
    <dgm:pt modelId="{A22298F1-D0A9-4240-9A1C-938081064CBE}" type="parTrans" cxnId="{F0E39DBB-C5AB-4BC2-9426-68319F9DE8E5}">
      <dgm:prSet/>
      <dgm:spPr/>
      <dgm:t>
        <a:bodyPr/>
        <a:lstStyle/>
        <a:p>
          <a:endParaRPr lang="en-US"/>
        </a:p>
      </dgm:t>
    </dgm:pt>
    <dgm:pt modelId="{F59B9D3A-EA08-46ED-9BB7-74F15EEDD555}" type="sibTrans" cxnId="{F0E39DBB-C5AB-4BC2-9426-68319F9DE8E5}">
      <dgm:prSet/>
      <dgm:spPr/>
      <dgm:t>
        <a:bodyPr/>
        <a:lstStyle/>
        <a:p>
          <a:endParaRPr lang="en-US"/>
        </a:p>
      </dgm:t>
    </dgm:pt>
    <dgm:pt modelId="{FB3F85CB-6539-4E18-A9F9-0D776A9D3252}" type="pres">
      <dgm:prSet presAssocID="{9B3EEBCD-F354-40D7-9EA5-2D7329998EF9}" presName="linear" presStyleCnt="0">
        <dgm:presLayoutVars>
          <dgm:animLvl val="lvl"/>
          <dgm:resizeHandles val="exact"/>
        </dgm:presLayoutVars>
      </dgm:prSet>
      <dgm:spPr/>
    </dgm:pt>
    <dgm:pt modelId="{9420F181-D11C-421B-9A8E-236D97207FB0}" type="pres">
      <dgm:prSet presAssocID="{5009B878-7745-44CB-B539-198420CEC0DA}" presName="parentText" presStyleLbl="node1" presStyleIdx="0" presStyleCnt="1">
        <dgm:presLayoutVars>
          <dgm:chMax val="0"/>
          <dgm:bulletEnabled val="1"/>
        </dgm:presLayoutVars>
      </dgm:prSet>
      <dgm:spPr/>
    </dgm:pt>
    <dgm:pt modelId="{60E386C1-9779-47CA-81A3-281B6F981090}" type="pres">
      <dgm:prSet presAssocID="{5009B878-7745-44CB-B539-198420CEC0DA}" presName="childText" presStyleLbl="revTx" presStyleIdx="0" presStyleCnt="1">
        <dgm:presLayoutVars>
          <dgm:bulletEnabled val="1"/>
        </dgm:presLayoutVars>
      </dgm:prSet>
      <dgm:spPr/>
    </dgm:pt>
  </dgm:ptLst>
  <dgm:cxnLst>
    <dgm:cxn modelId="{38713D00-E1FF-4FAD-B884-681EAFDCC7A1}" type="presOf" srcId="{52BDC9B3-FCEC-438F-B253-D0CEBC72EA4D}" destId="{60E386C1-9779-47CA-81A3-281B6F981090}" srcOrd="0" destOrd="0" presId="urn:microsoft.com/office/officeart/2005/8/layout/vList2"/>
    <dgm:cxn modelId="{923CDA1A-9CE3-4D74-9E45-79BAD1BD2FCE}" type="presOf" srcId="{9B3EEBCD-F354-40D7-9EA5-2D7329998EF9}" destId="{FB3F85CB-6539-4E18-A9F9-0D776A9D3252}" srcOrd="0" destOrd="0" presId="urn:microsoft.com/office/officeart/2005/8/layout/vList2"/>
    <dgm:cxn modelId="{40F72B83-7FD1-45D8-894E-E36677E2F4DB}" type="presOf" srcId="{5009B878-7745-44CB-B539-198420CEC0DA}" destId="{9420F181-D11C-421B-9A8E-236D97207FB0}" srcOrd="0" destOrd="0" presId="urn:microsoft.com/office/officeart/2005/8/layout/vList2"/>
    <dgm:cxn modelId="{664E08A2-1498-4185-81D2-2F59630EC4FA}" srcId="{9B3EEBCD-F354-40D7-9EA5-2D7329998EF9}" destId="{5009B878-7745-44CB-B539-198420CEC0DA}" srcOrd="0" destOrd="0" parTransId="{1347514A-BEF7-4CD1-BFB0-8E0D06F60CD8}" sibTransId="{5B9AA141-22DE-4D04-8285-6056D3B7B38D}"/>
    <dgm:cxn modelId="{F0E39DBB-C5AB-4BC2-9426-68319F9DE8E5}" srcId="{5009B878-7745-44CB-B539-198420CEC0DA}" destId="{52BDC9B3-FCEC-438F-B253-D0CEBC72EA4D}" srcOrd="0" destOrd="0" parTransId="{A22298F1-D0A9-4240-9A1C-938081064CBE}" sibTransId="{F59B9D3A-EA08-46ED-9BB7-74F15EEDD555}"/>
    <dgm:cxn modelId="{A473E011-2247-4B70-A351-FE5077422334}" type="presParOf" srcId="{FB3F85CB-6539-4E18-A9F9-0D776A9D3252}" destId="{9420F181-D11C-421B-9A8E-236D97207FB0}" srcOrd="0" destOrd="0" presId="urn:microsoft.com/office/officeart/2005/8/layout/vList2"/>
    <dgm:cxn modelId="{FA8C3B74-4846-490F-AEF3-F16EBA145559}" type="presParOf" srcId="{FB3F85CB-6539-4E18-A9F9-0D776A9D3252}" destId="{60E386C1-9779-47CA-81A3-281B6F981090}"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28E6B-88E4-434B-8FFD-E197112A7822}">
      <dsp:nvSpPr>
        <dsp:cNvPr id="0" name=""/>
        <dsp:cNvSpPr/>
      </dsp:nvSpPr>
      <dsp:spPr>
        <a:xfrm>
          <a:off x="529485" y="1205"/>
          <a:ext cx="2108299" cy="1264979"/>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mitch@xrmcoaches.com</a:t>
          </a:r>
        </a:p>
      </dsp:txBody>
      <dsp:txXfrm>
        <a:off x="529485" y="1205"/>
        <a:ext cx="2108299" cy="1264979"/>
      </dsp:txXfrm>
    </dsp:sp>
    <dsp:sp modelId="{98CA834C-EA1B-4EDD-A975-C3553746A0BB}">
      <dsp:nvSpPr>
        <dsp:cNvPr id="0" name=""/>
        <dsp:cNvSpPr/>
      </dsp:nvSpPr>
      <dsp:spPr>
        <a:xfrm>
          <a:off x="2848614" y="1205"/>
          <a:ext cx="2108299" cy="1264979"/>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a:t>
          </a:r>
          <a:r>
            <a:rPr lang="en-US" sz="1300" b="1" kern="1200" dirty="0" err="1"/>
            <a:t>mitchmilam</a:t>
          </a:r>
          <a:endParaRPr lang="en-US" sz="1300" b="1" kern="1200" dirty="0"/>
        </a:p>
      </dsp:txBody>
      <dsp:txXfrm>
        <a:off x="2848614" y="1205"/>
        <a:ext cx="2108299" cy="1264979"/>
      </dsp:txXfrm>
    </dsp:sp>
    <dsp:sp modelId="{044371A1-A917-4243-8E08-67FDE3AD59BB}">
      <dsp:nvSpPr>
        <dsp:cNvPr id="0" name=""/>
        <dsp:cNvSpPr/>
      </dsp:nvSpPr>
      <dsp:spPr>
        <a:xfrm>
          <a:off x="529485" y="1477014"/>
          <a:ext cx="2108299" cy="1264979"/>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linkedin.com/in/mitchmilam</a:t>
          </a:r>
        </a:p>
      </dsp:txBody>
      <dsp:txXfrm>
        <a:off x="529485" y="1477014"/>
        <a:ext cx="2108299" cy="1264979"/>
      </dsp:txXfrm>
    </dsp:sp>
    <dsp:sp modelId="{10CD7BE3-4F34-455A-9576-1B2E7AECE308}">
      <dsp:nvSpPr>
        <dsp:cNvPr id="0" name=""/>
        <dsp:cNvSpPr/>
      </dsp:nvSpPr>
      <dsp:spPr>
        <a:xfrm>
          <a:off x="2848614" y="1477014"/>
          <a:ext cx="2108299" cy="1264979"/>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youtube.com/xRMCoaches</a:t>
          </a:r>
        </a:p>
      </dsp:txBody>
      <dsp:txXfrm>
        <a:off x="2848614" y="1477014"/>
        <a:ext cx="2108299" cy="12649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BBFCB-10CE-4AB1-9F97-531CA6FA095C}">
      <dsp:nvSpPr>
        <dsp:cNvPr id="0" name=""/>
        <dsp:cNvSpPr/>
      </dsp:nvSpPr>
      <dsp:spPr>
        <a:xfrm>
          <a:off x="0" y="23736"/>
          <a:ext cx="8229600" cy="8394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New Online Course Offerings</a:t>
          </a:r>
        </a:p>
      </dsp:txBody>
      <dsp:txXfrm>
        <a:off x="40980" y="64716"/>
        <a:ext cx="8147640" cy="757514"/>
      </dsp:txXfrm>
    </dsp:sp>
    <dsp:sp modelId="{A49AF2EF-4055-4B09-B688-99679EFF0CE2}">
      <dsp:nvSpPr>
        <dsp:cNvPr id="0" name=""/>
        <dsp:cNvSpPr/>
      </dsp:nvSpPr>
      <dsp:spPr>
        <a:xfrm>
          <a:off x="0" y="863211"/>
          <a:ext cx="8229600" cy="941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Dynamics 365 JavaScript Development</a:t>
          </a:r>
        </a:p>
        <a:p>
          <a:pPr marL="457200" lvl="2" indent="-228600" algn="l" defTabSz="1200150">
            <a:lnSpc>
              <a:spcPct val="90000"/>
            </a:lnSpc>
            <a:spcBef>
              <a:spcPct val="0"/>
            </a:spcBef>
            <a:spcAft>
              <a:spcPct val="20000"/>
            </a:spcAft>
            <a:buChar char="•"/>
          </a:pPr>
          <a:r>
            <a:rPr lang="en-US" sz="2700" kern="1200" dirty="0"/>
            <a:t>Learn.xrmcoaches.com</a:t>
          </a:r>
        </a:p>
      </dsp:txBody>
      <dsp:txXfrm>
        <a:off x="0" y="863211"/>
        <a:ext cx="8229600" cy="9418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517A4-1AD9-48AC-9EF3-AB98E981A1B2}">
      <dsp:nvSpPr>
        <dsp:cNvPr id="0" name=""/>
        <dsp:cNvSpPr/>
      </dsp:nvSpPr>
      <dsp:spPr>
        <a:xfrm>
          <a:off x="0" y="14579"/>
          <a:ext cx="8229600" cy="1113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How does Project Service Automation work with Field Service?</a:t>
          </a:r>
          <a:endParaRPr lang="en-US" sz="2800" kern="1200"/>
        </a:p>
      </dsp:txBody>
      <dsp:txXfrm>
        <a:off x="54373" y="68952"/>
        <a:ext cx="8120854" cy="10050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20F181-D11C-421B-9A8E-236D97207FB0}">
      <dsp:nvSpPr>
        <dsp:cNvPr id="0" name=""/>
        <dsp:cNvSpPr/>
      </dsp:nvSpPr>
      <dsp:spPr>
        <a:xfrm>
          <a:off x="0" y="3869"/>
          <a:ext cx="8229600" cy="6715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Download</a:t>
          </a:r>
          <a:endParaRPr lang="en-US" sz="2800" kern="1200"/>
        </a:p>
      </dsp:txBody>
      <dsp:txXfrm>
        <a:off x="32784" y="36653"/>
        <a:ext cx="8164032" cy="606012"/>
      </dsp:txXfrm>
    </dsp:sp>
    <dsp:sp modelId="{60E386C1-9779-47CA-81A3-281B6F981090}">
      <dsp:nvSpPr>
        <dsp:cNvPr id="0" name=""/>
        <dsp:cNvSpPr/>
      </dsp:nvSpPr>
      <dsp:spPr>
        <a:xfrm>
          <a:off x="0" y="675449"/>
          <a:ext cx="8229600"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https://www.microsoft.com/download/details.aspx?id=55320</a:t>
          </a:r>
          <a:endParaRPr lang="en-US" sz="2200" kern="1200"/>
        </a:p>
      </dsp:txBody>
      <dsp:txXfrm>
        <a:off x="0" y="675449"/>
        <a:ext cx="8229600" cy="46368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E195ACD2-E17C-43B7-8D87-7E1082C8B164}" type="datetimeFigureOut">
              <a:rPr lang="en-US" smtClean="0"/>
              <a:t>9/15/2017</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EFDB84BE-AB68-4F36-978D-33AC5A9E00C0}" type="slidenum">
              <a:rPr lang="en-US" smtClean="0"/>
              <a:t>‹#›</a:t>
            </a:fld>
            <a:endParaRPr lang="en-US"/>
          </a:p>
        </p:txBody>
      </p:sp>
    </p:spTree>
    <p:extLst>
      <p:ext uri="{BB962C8B-B14F-4D97-AF65-F5344CB8AC3E}">
        <p14:creationId xmlns:p14="http://schemas.microsoft.com/office/powerpoint/2010/main" val="12889959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1BD89945-85CD-4111-AE1D-ACCACD429808}" type="datetimeFigureOut">
              <a:rPr lang="en-US" smtClean="0"/>
              <a:t>9/15/2017</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6E7DDAF8-CADA-4CCD-8AA9-F346CFA74C57}" type="slidenum">
              <a:rPr lang="en-US" smtClean="0"/>
              <a:t>‹#›</a:t>
            </a:fld>
            <a:endParaRPr lang="en-US"/>
          </a:p>
        </p:txBody>
      </p:sp>
    </p:spTree>
    <p:extLst>
      <p:ext uri="{BB962C8B-B14F-4D97-AF65-F5344CB8AC3E}">
        <p14:creationId xmlns:p14="http://schemas.microsoft.com/office/powerpoint/2010/main" val="1537280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7DDAF8-CADA-4CCD-8AA9-F346CFA74C57}" type="slidenum">
              <a:rPr lang="en-US" smtClean="0"/>
              <a:t>1</a:t>
            </a:fld>
            <a:endParaRPr lang="en-US"/>
          </a:p>
        </p:txBody>
      </p:sp>
    </p:spTree>
    <p:extLst>
      <p:ext uri="{BB962C8B-B14F-4D97-AF65-F5344CB8AC3E}">
        <p14:creationId xmlns:p14="http://schemas.microsoft.com/office/powerpoint/2010/main" val="2497496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No matter what device is used, organizations can leverage native mobile applications to provide real time and offline data and gain visibility into customer information to improve field processes and increase technician productivity.</a:t>
            </a:r>
            <a:br>
              <a:rPr lang="en-US" sz="900" kern="1200">
                <a:solidFill>
                  <a:schemeClr val="tx1"/>
                </a:solidFill>
                <a:effectLst/>
                <a:latin typeface="Segoe UI Light" pitchFamily="34" charset="0"/>
                <a:ea typeface="+mn-ea"/>
                <a:cs typeface="+mn-cs"/>
              </a:rPr>
            </a:b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Mobile workers are provided with a calendar of work order details that can be dynamically updated. Work orders are linked to customer and case history, installed product configurations, parts information, pricing, and more.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spc="0">
              <a:solidFill>
                <a:srgbClr val="264178"/>
              </a:solidFill>
            </a:endParaRPr>
          </a:p>
          <a:p>
            <a:r>
              <a:rPr lang="en-US" sz="900" b="1" kern="1200">
                <a:solidFill>
                  <a:schemeClr val="tx1"/>
                </a:solidFill>
                <a:effectLst/>
                <a:latin typeface="Segoe UI Light" pitchFamily="34" charset="0"/>
                <a:ea typeface="+mn-ea"/>
                <a:cs typeface="+mn-cs"/>
              </a:rPr>
              <a:t>Highlights</a:t>
            </a:r>
          </a:p>
          <a:p>
            <a:pPr lvl="0"/>
            <a:r>
              <a:rPr lang="en-US" sz="900" kern="1200">
                <a:solidFill>
                  <a:schemeClr val="tx1"/>
                </a:solidFill>
                <a:effectLst/>
                <a:latin typeface="Segoe UI Light" pitchFamily="34" charset="0"/>
                <a:ea typeface="+mn-ea"/>
                <a:cs typeface="+mn-cs"/>
              </a:rPr>
              <a:t>Access all relevant information like case, customer information and history, equipment, and recommended steps for repair.</a:t>
            </a:r>
          </a:p>
          <a:p>
            <a:pPr lvl="0"/>
            <a:r>
              <a:rPr lang="en-US" sz="900" kern="1200">
                <a:solidFill>
                  <a:schemeClr val="tx1"/>
                </a:solidFill>
                <a:effectLst/>
                <a:latin typeface="Segoe UI Light" pitchFamily="34" charset="0"/>
                <a:ea typeface="+mn-ea"/>
                <a:cs typeface="+mn-cs"/>
              </a:rPr>
              <a:t>Easily update work orders to ensure accurate information.</a:t>
            </a:r>
          </a:p>
          <a:p>
            <a:pPr lvl="0"/>
            <a:r>
              <a:rPr lang="en-US" sz="900" kern="1200">
                <a:solidFill>
                  <a:schemeClr val="tx1"/>
                </a:solidFill>
                <a:effectLst/>
                <a:latin typeface="Segoe UI Light" pitchFamily="34" charset="0"/>
                <a:ea typeface="+mn-ea"/>
                <a:cs typeface="+mn-cs"/>
              </a:rPr>
              <a:t>Maintain consistency of work performed with step-by-step checklists.</a:t>
            </a:r>
          </a:p>
          <a:p>
            <a:pPr lvl="0"/>
            <a:r>
              <a:rPr lang="en-US" sz="900" kern="1200">
                <a:solidFill>
                  <a:schemeClr val="tx1"/>
                </a:solidFill>
                <a:effectLst/>
                <a:latin typeface="Segoe UI Light" pitchFamily="34" charset="0"/>
                <a:ea typeface="+mn-ea"/>
                <a:cs typeface="+mn-cs"/>
              </a:rPr>
              <a:t>Launch and complete satisfaction surveys.</a:t>
            </a:r>
          </a:p>
          <a:p>
            <a:pPr lvl="0"/>
            <a:r>
              <a:rPr lang="en-US" sz="900" kern="1200">
                <a:solidFill>
                  <a:schemeClr val="tx1"/>
                </a:solidFill>
                <a:effectLst/>
                <a:latin typeface="Segoe UI Light" pitchFamily="34" charset="0"/>
                <a:ea typeface="+mn-ea"/>
                <a:cs typeface="+mn-cs"/>
              </a:rPr>
              <a:t>Capture client signatures, generate invoices, and collect payment.</a:t>
            </a:r>
          </a:p>
          <a:p>
            <a:pPr lvl="0"/>
            <a:r>
              <a:rPr lang="en-US" sz="900" kern="1200">
                <a:solidFill>
                  <a:schemeClr val="tx1"/>
                </a:solidFill>
                <a:effectLst/>
                <a:latin typeface="Segoe UI Light" pitchFamily="34" charset="0"/>
                <a:ea typeface="+mn-ea"/>
                <a:cs typeface="+mn-cs"/>
              </a:rPr>
              <a:t>Take and store photographs of work.</a:t>
            </a:r>
          </a:p>
          <a:p>
            <a:pPr lvl="0"/>
            <a:r>
              <a:rPr lang="en-US" sz="900" kern="1200">
                <a:solidFill>
                  <a:schemeClr val="tx1"/>
                </a:solidFill>
                <a:effectLst/>
                <a:latin typeface="Segoe UI Light" pitchFamily="34" charset="0"/>
                <a:ea typeface="+mn-ea"/>
                <a:cs typeface="+mn-cs"/>
              </a:rPr>
              <a:t>Route technicians on the best route with turn-by-turn directions.</a:t>
            </a:r>
          </a:p>
          <a:p>
            <a:pPr lvl="0"/>
            <a:r>
              <a:rPr lang="en-US" sz="900" kern="1200">
                <a:solidFill>
                  <a:schemeClr val="tx1"/>
                </a:solidFill>
                <a:effectLst/>
                <a:latin typeface="Segoe UI Light" pitchFamily="34" charset="0"/>
                <a:ea typeface="+mn-ea"/>
                <a:cs typeface="+mn-cs"/>
              </a:rPr>
              <a:t>Technicians update their status between traveling, working, on break, etc. to ensure visibility for dispatch.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spc="0">
              <a:solidFill>
                <a:srgbClr val="264178"/>
              </a:solidFill>
            </a:endParaRPr>
          </a:p>
          <a:p>
            <a:endParaRPr lang="en-US"/>
          </a:p>
          <a:p>
            <a:r>
              <a:rPr lang="en-US" sz="1200" kern="1200">
                <a:solidFill>
                  <a:schemeClr val="tx1"/>
                </a:solidFill>
                <a:effectLst/>
                <a:latin typeface="Segoe UI Light" pitchFamily="34" charset="0"/>
                <a:ea typeface="+mn-ea"/>
                <a:cs typeface="+mn-cs"/>
              </a:rPr>
              <a:t>Technicians need to be nimble in the field. The ability to have complete customer insight and real-time guidance is required to empower the technician and give the customer the best possible experience. Seamless store and forward capabilities along with leveraging all device capabilities including barcode scanners, RFID readers and credit card readers give the technician the tools to get the job done and delight the customer in the process. </a:t>
            </a:r>
            <a:endParaRPr lang="en-US"/>
          </a:p>
          <a:p>
            <a:pPr lvl="1"/>
            <a:endParaRPr lang="en-US" sz="12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563769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Connected Field Service allows a field service organization to detect, troubleshoot, and resolve issues remotely so a technician is dispatched only when necessary. </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In a traditional field service organization, the customer has a problem and calls to get it fixed. A technician is dispatched with the customer’s history and record of the concern call only.  Connected Field Service eliminates the customer concern by attempting to complete self-healing repairs remotely before sending out a technician.</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Because Connected Field Service connects devices in the field and harnesses the power of the Azure IoT Suite, organizations can know about problems and solve them at minimal cost before their customer even becomes aware of the issues. Proactive problem solving and remote troubleshooting helps to improves customer satisfaction and resource productivity.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19465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800" kern="1200">
                <a:solidFill>
                  <a:schemeClr val="tx1"/>
                </a:solidFill>
                <a:effectLst/>
                <a:latin typeface="Segoe UI Light" pitchFamily="34" charset="0"/>
                <a:ea typeface="+mn-ea"/>
                <a:cs typeface="+mn-cs"/>
              </a:rPr>
              <a:t>With new customer communication features, organizations can send outbound text and automated phone call reminders through an API with </a:t>
            </a:r>
            <a:r>
              <a:rPr lang="en-US" sz="1800" kern="1200" err="1">
                <a:solidFill>
                  <a:schemeClr val="tx1"/>
                </a:solidFill>
                <a:effectLst/>
                <a:latin typeface="Segoe UI Light" pitchFamily="34" charset="0"/>
                <a:ea typeface="+mn-ea"/>
                <a:cs typeface="+mn-cs"/>
              </a:rPr>
              <a:t>Twilio</a:t>
            </a:r>
            <a:r>
              <a:rPr lang="en-US" sz="1800" kern="1200">
                <a:solidFill>
                  <a:schemeClr val="tx1"/>
                </a:solidFill>
                <a:effectLst/>
                <a:latin typeface="Segoe UI Light" pitchFamily="34" charset="0"/>
                <a:ea typeface="+mn-ea"/>
                <a:cs typeface="+mn-cs"/>
              </a:rPr>
              <a:t>, customers can see the actual technician location and ETA on a map, and an online customer portal gives customers full visibility into all service interactions.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800"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kern="1200">
                <a:solidFill>
                  <a:schemeClr val="tx1"/>
                </a:solidFill>
                <a:effectLst/>
                <a:latin typeface="Segoe UI Light" pitchFamily="34" charset="0"/>
                <a:ea typeface="+mn-ea"/>
                <a:cs typeface="+mn-cs"/>
              </a:rPr>
              <a:t>Communication is an important factor in customer satisfaction. Keeping the customer informed of upcoming appointments makes the customer know </a:t>
            </a:r>
            <a:r>
              <a:rPr lang="en-US" sz="1800" i="1" kern="1200">
                <a:solidFill>
                  <a:schemeClr val="tx1"/>
                </a:solidFill>
                <a:effectLst/>
                <a:latin typeface="Segoe UI Light" pitchFamily="34" charset="0"/>
                <a:ea typeface="+mn-ea"/>
                <a:cs typeface="+mn-cs"/>
              </a:rPr>
              <a:t>you’ve</a:t>
            </a:r>
            <a:r>
              <a:rPr lang="en-US" sz="1800" kern="1200">
                <a:solidFill>
                  <a:schemeClr val="tx1"/>
                </a:solidFill>
                <a:effectLst/>
                <a:latin typeface="Segoe UI Light" pitchFamily="34" charset="0"/>
                <a:ea typeface="+mn-ea"/>
                <a:cs typeface="+mn-cs"/>
              </a:rPr>
              <a:t> confirmed and reminds the customer to be home during their appointment window. Using our integration with </a:t>
            </a:r>
            <a:r>
              <a:rPr lang="en-US" sz="1800" kern="1200" err="1">
                <a:solidFill>
                  <a:schemeClr val="tx1"/>
                </a:solidFill>
                <a:effectLst/>
                <a:latin typeface="Segoe UI Light" pitchFamily="34" charset="0"/>
                <a:ea typeface="+mn-ea"/>
                <a:cs typeface="+mn-cs"/>
              </a:rPr>
              <a:t>Glympse</a:t>
            </a:r>
            <a:r>
              <a:rPr lang="en-US" sz="1800" kern="1200">
                <a:solidFill>
                  <a:schemeClr val="tx1"/>
                </a:solidFill>
                <a:effectLst/>
                <a:latin typeface="Segoe UI Light" pitchFamily="34" charset="0"/>
                <a:ea typeface="+mn-ea"/>
                <a:cs typeface="+mn-cs"/>
              </a:rPr>
              <a:t>, customers can see a real-time map of the technician while driving to the appointment on their mobile phone. Customers also get detailed information about the type of vehicle and photo of the technician so the customer knows who to expect. Customers also feel empowered about their service experiences with an organization because all the information about previous and upcoming appointments is stored in the customer portal so they can quickly reference it when questions arise. Customers can also schedule request service from the portal.</a:t>
            </a:r>
          </a:p>
          <a:p>
            <a:pPr lvl="1"/>
            <a:endParaRPr lang="en-US" sz="12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48466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kern="1200">
                <a:solidFill>
                  <a:schemeClr val="tx1"/>
                </a:solidFill>
                <a:effectLst/>
                <a:latin typeface="Segoe UI Light" pitchFamily="34" charset="0"/>
                <a:ea typeface="+mn-ea"/>
                <a:cs typeface="+mn-cs"/>
              </a:rPr>
              <a:t>At the heart of field service is the ability to schedule and dispatch a field technician. We have the ability to organize and find available resources by any number of categories, including skill sets, geography, or even by customer preference. Using the drag-and-drop schedule board allows dispatchers to assign resources and set up schedules for multiple work orders using a map or a list view. </a:t>
            </a:r>
          </a:p>
          <a:p>
            <a:pPr marL="171450" lvl="0" indent="-171450">
              <a:buFont typeface="Arial" panose="020B0604020202020204" pitchFamily="34" charset="0"/>
              <a:buChar char="•"/>
            </a:pPr>
            <a:endParaRPr lang="en-US" sz="12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Dispatch technicians using optimized routes and skill based assignments to intelligently balance workload and resources. Intelligent allocation of people, teams, and resources based on your business rules defined by customer, organizational, or regulatory requirements.  Organize and find available resources by any number of categories, including skill sets, geography, customer preferences, and more.  Search results in list or map views.</a:t>
            </a:r>
          </a:p>
          <a:p>
            <a:pPr marL="171450" lvl="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Drag-and- drop schedule board allows dispatchers to assign resources and set up schedules for multiple work orders using a list or map view.  Real-time visualization and status indicators enable rapid and efficient reallocation in response to changes or emergency situations.</a:t>
            </a:r>
          </a:p>
          <a:p>
            <a:pPr marL="171450" lvl="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Enterprise-class routing optimization for larger and more complex field service organizations.</a:t>
            </a:r>
          </a:p>
          <a:p>
            <a:pPr marL="171450" lvl="0" indent="-171450">
              <a:buFont typeface="Arial" panose="020B0604020202020204" pitchFamily="34" charset="0"/>
              <a:buChar char="•"/>
            </a:pPr>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Many field service organizations strive to decrease driving distance between appointments so they can fit in more appointments per day, as well as provide the tightest appointment window for customers. Trying to create a schedule that achieves those goals by hand is challenging and time consuming. Consider how frequently appointments get rescheduled or new work needs to be scheduled. Any small change would mean a lot of work for someone doing this manually. However, with Resource Scheduling Optimization, an optimized schedule is created to match up to the business’ priorities like driving time. This capability removes the need for manual scheduling or readjusting as new appointments come in throughout the day. This capability ensures that companies are maximizing productivity without sacrificing positive customer engagement.</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Using optimization, one of our early adopter customers, </a:t>
            </a:r>
            <a:r>
              <a:rPr lang="en-US" sz="1200" kern="1200" err="1">
                <a:solidFill>
                  <a:schemeClr val="tx1"/>
                </a:solidFill>
                <a:effectLst/>
                <a:latin typeface="Segoe UI Light" pitchFamily="34" charset="0"/>
                <a:ea typeface="+mn-ea"/>
                <a:cs typeface="+mn-cs"/>
              </a:rPr>
              <a:t>Navco</a:t>
            </a:r>
            <a:r>
              <a:rPr lang="en-US" sz="1200" kern="1200">
                <a:solidFill>
                  <a:schemeClr val="tx1"/>
                </a:solidFill>
                <a:effectLst/>
                <a:latin typeface="Segoe UI Light" pitchFamily="34" charset="0"/>
                <a:ea typeface="+mn-ea"/>
                <a:cs typeface="+mn-cs"/>
              </a:rPr>
              <a:t> was able to increase its average number of appointments for each technician from 3 a day to 5 a day. </a:t>
            </a:r>
          </a:p>
          <a:p>
            <a:pPr marL="171450" lvl="0" indent="-171450">
              <a:buFont typeface="Arial" panose="020B0604020202020204" pitchFamily="34" charset="0"/>
              <a:buChar char="•"/>
            </a:pPr>
            <a:endParaRPr lang="en-US" sz="1200" kern="1200">
              <a:solidFill>
                <a:schemeClr val="tx1"/>
              </a:solidFill>
              <a:effectLst/>
              <a:latin typeface="Segoe UI Light" pitchFamily="34" charset="0"/>
              <a:ea typeface="+mn-ea"/>
              <a:cs typeface="+mn-cs"/>
            </a:endParaRPr>
          </a:p>
          <a:p>
            <a:pPr lvl="1"/>
            <a:endParaRPr lang="en-US" sz="12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63742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27DB74-B881-48DA-8027-04EC62B70BB6}" type="slidenum">
              <a:rPr lang="en-US" smtClean="0"/>
              <a:t>26</a:t>
            </a:fld>
            <a:endParaRPr lang="en-US"/>
          </a:p>
        </p:txBody>
      </p:sp>
    </p:spTree>
    <p:extLst>
      <p:ext uri="{BB962C8B-B14F-4D97-AF65-F5344CB8AC3E}">
        <p14:creationId xmlns:p14="http://schemas.microsoft.com/office/powerpoint/2010/main" val="2865575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7DDAF8-CADA-4CCD-8AA9-F346CFA74C57}" type="slidenum">
              <a:rPr lang="en-US" smtClean="0"/>
              <a:t>2</a:t>
            </a:fld>
            <a:endParaRPr lang="en-US"/>
          </a:p>
        </p:txBody>
      </p:sp>
    </p:spTree>
    <p:extLst>
      <p:ext uri="{BB962C8B-B14F-4D97-AF65-F5344CB8AC3E}">
        <p14:creationId xmlns:p14="http://schemas.microsoft.com/office/powerpoint/2010/main" val="768748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Microsoft Dynamics 365 for Customer Service improves each step of the service experience.</a:t>
            </a:r>
            <a:r>
              <a:rPr lang="en-US" sz="900"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Our service solution is part of Microsoft Dynamics 365, which is the next generation of intelligent business applications, helping organizations engage customers, empower employees, optimize operations and find new ways to provide value to their customers. </a:t>
            </a:r>
          </a:p>
          <a:p>
            <a:endParaRPr lang="en-US" sz="900" kern="120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kern="1200">
                <a:solidFill>
                  <a:schemeClr val="tx1"/>
                </a:solidFill>
                <a:effectLst/>
                <a:latin typeface="Segoe UI Light" pitchFamily="34" charset="0"/>
                <a:ea typeface="+mn-ea"/>
                <a:cs typeface="+mn-cs"/>
              </a:rPr>
              <a:t>These applications work seamlessly together to manage specific business processes across, Sales, Customer Service, Field Service, Operations,</a:t>
            </a:r>
            <a:r>
              <a:rPr lang="en-US" sz="900"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Project Service Automation  and Marketing. This is exciting as we help businesses deliver compelling and personalized experiences through every phase of their customer relationships.    </a:t>
            </a:r>
            <a:endParaRPr lang="en-US" sz="900"/>
          </a:p>
          <a:p>
            <a:pPr marL="0" indent="0">
              <a:buFont typeface="Arial" panose="020B0604020202020204" pitchFamily="34" charset="0"/>
              <a:buNone/>
            </a:pPr>
            <a:endParaRPr lang="en-US" sz="900"/>
          </a:p>
          <a:p>
            <a:pPr marL="0" indent="0">
              <a:buFont typeface="Arial" panose="020B0604020202020204" pitchFamily="34" charset="0"/>
              <a:buNone/>
            </a:pPr>
            <a:r>
              <a:rPr lang="en-US" sz="900"/>
              <a:t>W</a:t>
            </a:r>
            <a:r>
              <a:rPr lang="en-US" sz="900" baseline="0"/>
              <a:t>hat </a:t>
            </a:r>
            <a:r>
              <a:rPr lang="en-US" sz="900"/>
              <a:t>makes Dynamics</a:t>
            </a:r>
            <a:r>
              <a:rPr lang="en-US" sz="900" baseline="0"/>
              <a:t> 365 unique is that it harnesses the power of One Microsoft. </a:t>
            </a:r>
            <a:r>
              <a:rPr lang="en-US" i="0"/>
              <a:t>Data has become the new currency, and organizations create and have access to more of it, and faster than ever before. The challenge is how to transform it into intelligence that generates action and drive outcomes. </a:t>
            </a:r>
            <a:r>
              <a:rPr lang="en-US" b="1" i="0"/>
              <a:t>Dynamics 365 will allow organizations to adopt individual business apps such as Marketing, Sales, Service and Operations, but as organizations adopt more of the apps, synergies will be unleashed in the form ‘Intelligent Business Processes’.  </a:t>
            </a:r>
            <a:r>
              <a:rPr lang="en-US" i="0"/>
              <a:t>This will help proactively guide employees &amp; customers to generate optimal outcomes.</a:t>
            </a:r>
          </a:p>
          <a:p>
            <a:r>
              <a:rPr lang="en-US" i="0"/>
              <a:t> </a:t>
            </a:r>
          </a:p>
          <a:p>
            <a:r>
              <a:rPr lang="en-US" i="0"/>
              <a:t>It sounds basic… but the fact is that the classic delineation between CRM and ERP has created a separation in data and processes. Dynamics 365 breaks down this separation, and our business platform strategy together with CIT and IOT is centered on enabling this to new levels.</a:t>
            </a:r>
          </a:p>
          <a:p>
            <a:r>
              <a:rPr lang="en-US"/>
              <a:t> </a:t>
            </a:r>
            <a:endParaRPr lang="en-US" b="1" i="1"/>
          </a:p>
          <a:p>
            <a:pPr lvl="0"/>
            <a:r>
              <a:rPr lang="en-US" b="1" i="1"/>
              <a:t>Sample narrative</a:t>
            </a:r>
          </a:p>
          <a:p>
            <a:pPr lvl="0"/>
            <a:r>
              <a:rPr lang="en-US" sz="900" kern="1200">
                <a:solidFill>
                  <a:schemeClr val="tx1"/>
                </a:solidFill>
                <a:effectLst/>
                <a:latin typeface="Segoe UI Light" pitchFamily="34" charset="0"/>
                <a:ea typeface="+mn-ea"/>
                <a:cs typeface="+mn-cs"/>
              </a:rPr>
              <a:t>Let’s take a step back and quickly look how customer service fits into the bigger Microsoft Dynamics 365 picture. Dynamics 365 is Microsoft’s next generation of intelligent business applications, helping organizations engage customers, empower employees, optimize operations and find new ways to provide value to their customers. </a:t>
            </a:r>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2380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a:solidFill>
                  <a:schemeClr val="tx1"/>
                </a:solidFill>
                <a:effectLst/>
                <a:latin typeface="+mn-lt"/>
                <a:ea typeface="+mn-ea"/>
                <a:cs typeface="+mn-cs"/>
              </a:rPr>
              <a:t>Sample narrative</a:t>
            </a:r>
          </a:p>
          <a:p>
            <a:r>
              <a:rPr lang="en-US" sz="900" kern="1200">
                <a:solidFill>
                  <a:schemeClr val="tx1"/>
                </a:solidFill>
                <a:effectLst/>
                <a:latin typeface="Segoe UI Light" pitchFamily="34" charset="0"/>
                <a:ea typeface="+mn-ea"/>
                <a:cs typeface="+mn-cs"/>
              </a:rPr>
              <a:t>Dynamics 365 for Customer Service helps enable this digital transformation and improves every aspect of customer service. And that’s important, because customer experience is on track to overtake both price and product as the key brand differentiator by 2020, according to the Walker 2020 Customers report.</a:t>
            </a:r>
          </a:p>
          <a:p>
            <a:r>
              <a:rPr lang="en-US" sz="900" kern="1200">
                <a:solidFill>
                  <a:schemeClr val="tx1"/>
                </a:solidFill>
                <a:effectLst/>
                <a:latin typeface="Segoe UI Light" pitchFamily="34" charset="0"/>
                <a:ea typeface="+mn-ea"/>
                <a:cs typeface="+mn-cs"/>
              </a:rPr>
              <a:t>We help improve the experience through five key capability sets: omni-channel engagement, self-service and communities, agent enablement, unified knowledge and service intelligence.  </a:t>
            </a:r>
          </a:p>
          <a:p>
            <a:r>
              <a:rPr lang="en-US" sz="900" kern="1200">
                <a:solidFill>
                  <a:schemeClr val="tx1"/>
                </a:solidFill>
                <a:effectLst/>
                <a:latin typeface="Segoe UI Light" pitchFamily="34" charset="0"/>
                <a:ea typeface="+mn-ea"/>
                <a:cs typeface="+mn-cs"/>
              </a:rPr>
              <a:t>Let’s take a look at each of these capabilities.</a:t>
            </a:r>
          </a:p>
          <a:p>
            <a:endParaRPr lang="en-US" sz="1200">
              <a:effectLst/>
            </a:endParaRPr>
          </a:p>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A4DAD93-0CCE-4BD6-96C4-CA31C045EE0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5286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06" lvl="1" indent="0">
              <a:buNone/>
            </a:pPr>
            <a:r>
              <a:rPr lang="en-US" sz="1100" kern="1200">
                <a:solidFill>
                  <a:schemeClr val="tx1"/>
                </a:solidFill>
                <a:effectLst/>
                <a:latin typeface="Segoe UI Light" pitchFamily="34" charset="0"/>
                <a:ea typeface="+mn-ea"/>
                <a:cs typeface="+mn-cs"/>
              </a:rPr>
              <a:t>By enabling a </a:t>
            </a:r>
            <a:r>
              <a:rPr lang="en-US" sz="1100" b="1" kern="1200">
                <a:solidFill>
                  <a:schemeClr val="tx1"/>
                </a:solidFill>
                <a:effectLst/>
                <a:latin typeface="Segoe UI Light" pitchFamily="34" charset="0"/>
                <a:ea typeface="+mn-ea"/>
                <a:cs typeface="+mn-cs"/>
              </a:rPr>
              <a:t>customer self-service </a:t>
            </a:r>
            <a:r>
              <a:rPr lang="en-US" sz="1100" kern="1200">
                <a:solidFill>
                  <a:schemeClr val="tx1"/>
                </a:solidFill>
                <a:effectLst/>
                <a:latin typeface="Segoe UI Light" pitchFamily="34" charset="0"/>
                <a:ea typeface="+mn-ea"/>
                <a:cs typeface="+mn-cs"/>
              </a:rPr>
              <a:t>experience as an additional support offering, organizations help to meet the desires for their customers to quickly answer their questions with the web enabled device of their choice.  Providing knowledge to customers through a portal deflects higher cost support options in the traditional customer service model and allows your support agents to focus their time on the more complex issues.  With a self-service portal customers receive the support they desire, access to discussion forums that build customer loyalty, access to their support entitlement data and the ability to provide organizations with feedback through polls, ratings and comments.</a:t>
            </a:r>
          </a:p>
          <a:p>
            <a:pPr marL="109306" lvl="1" indent="0">
              <a:buNone/>
            </a:pPr>
            <a:endParaRPr lang="en-US" sz="1100" kern="1200">
              <a:solidFill>
                <a:schemeClr val="tx1"/>
              </a:solidFill>
              <a:effectLst/>
              <a:latin typeface="Segoe UI Light" pitchFamily="34" charset="0"/>
              <a:ea typeface="+mn-ea"/>
              <a:cs typeface="+mn-cs"/>
            </a:endParaRPr>
          </a:p>
          <a:p>
            <a:pPr marL="109306" lvl="1" indent="0">
              <a:buNone/>
            </a:pPr>
            <a:r>
              <a:rPr lang="en-US" sz="1100" b="1" kern="1200">
                <a:solidFill>
                  <a:schemeClr val="tx1"/>
                </a:solidFill>
                <a:effectLst/>
                <a:latin typeface="Segoe UI Light" pitchFamily="34" charset="0"/>
                <a:ea typeface="+mn-ea"/>
                <a:cs typeface="+mn-cs"/>
              </a:rPr>
              <a:t>Employee self-service </a:t>
            </a:r>
            <a:r>
              <a:rPr lang="en-US" sz="1100" kern="1200">
                <a:solidFill>
                  <a:schemeClr val="tx1"/>
                </a:solidFill>
                <a:effectLst/>
                <a:latin typeface="Segoe UI Light" pitchFamily="34" charset="0"/>
                <a:ea typeface="+mn-ea"/>
                <a:cs typeface="+mn-cs"/>
              </a:rPr>
              <a:t>empowers employees by providing secure access to knowledge that helps employees increase productivity.  Employees are able to find answers to commonly asked questions, participate in communities within their organization and share feedback. The employee self-service portal functions in the same way that a customer portal does with authentication that verifies their employee status. Examples of employee self-service task includes managing internal processes such as HR assistance, IT helpdesk and facilities requests.   There are also licensing differences that you should be aware of and are covered in the monetization session.</a:t>
            </a:r>
          </a:p>
          <a:p>
            <a:pPr marL="109306" lvl="1" indent="0">
              <a:buNone/>
            </a:pPr>
            <a:endParaRPr lang="en-US" sz="1100" kern="1200">
              <a:solidFill>
                <a:schemeClr val="tx1"/>
              </a:solidFill>
              <a:effectLst/>
              <a:latin typeface="Segoe UI Light" pitchFamily="34" charset="0"/>
              <a:ea typeface="+mn-ea"/>
              <a:cs typeface="+mn-cs"/>
            </a:endParaRPr>
          </a:p>
          <a:p>
            <a:pPr marL="109306" lvl="1" indent="0">
              <a:buNone/>
            </a:pPr>
            <a:r>
              <a:rPr lang="en-US" sz="1100" kern="1200">
                <a:solidFill>
                  <a:schemeClr val="tx1"/>
                </a:solidFill>
                <a:effectLst/>
                <a:latin typeface="Segoe UI Light" pitchFamily="34" charset="0"/>
                <a:ea typeface="+mn-ea"/>
                <a:cs typeface="+mn-cs"/>
              </a:rPr>
              <a:t>For the Fall 2016 Release we have enhanced Knowledge management with product and faceted search, you can now surface more relevant knowledge articles based on the portal users’ product ownership.  You will also be able to restrict access to knowledge articles based on portal users’ Content Access level. </a:t>
            </a:r>
          </a:p>
          <a:p>
            <a:pPr marL="109306" lvl="1" indent="0">
              <a:buNone/>
            </a:pPr>
            <a:endParaRPr lang="en-US" sz="11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5046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00" b="1" kern="1200" baseline="0">
                <a:solidFill>
                  <a:schemeClr val="tx1"/>
                </a:solidFill>
                <a:effectLst/>
                <a:latin typeface="Segoe UI Light" pitchFamily="34" charset="0"/>
                <a:ea typeface="+mn-ea"/>
                <a:cs typeface="+mn-cs"/>
              </a:rPr>
              <a:t>Customer Scenarios: Network Contacts</a:t>
            </a:r>
          </a:p>
          <a:p>
            <a:pPr lvl="0"/>
            <a:r>
              <a:rPr lang="en-US" sz="800" b="1" kern="1200" baseline="0">
                <a:solidFill>
                  <a:schemeClr val="tx1"/>
                </a:solidFill>
                <a:effectLst/>
                <a:latin typeface="Segoe UI Light" pitchFamily="34" charset="0"/>
                <a:ea typeface="+mn-ea"/>
                <a:cs typeface="+mn-cs"/>
              </a:rPr>
              <a:t>https://customers.microsoft.com/Pages/CustomerStory.aspx?recid=27990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rPr>
              <a:t>Because its call center agents work with so many different enterprise end customers, agents need access to fast, centralized information in order to provide the best possible service. </a:t>
            </a:r>
            <a:r>
              <a:rPr lang="en-US" sz="900" kern="1200">
                <a:solidFill>
                  <a:schemeClr val="tx1"/>
                </a:solidFill>
                <a:effectLst/>
                <a:latin typeface="+mn-lt"/>
                <a:ea typeface="+mn-ea"/>
                <a:cs typeface="+mn-cs"/>
              </a:rPr>
              <a:t>Using Dynamics 365 for Customer Service, the same number of agents are able to handle more calls, and each issue is resolved more quickly. </a:t>
            </a:r>
            <a:endParaRPr lang="en-US" sz="800" b="1" kern="1200">
              <a:solidFill>
                <a:schemeClr val="tx1"/>
              </a:solidFill>
              <a:effectLst/>
              <a:latin typeface="Segoe UI Light" pitchFamily="34" charset="0"/>
              <a:ea typeface="+mn-ea"/>
              <a:cs typeface="+mn-cs"/>
            </a:endParaRPr>
          </a:p>
          <a:p>
            <a:pPr lvl="0"/>
            <a:endParaRPr lang="en-US" sz="800" b="1" kern="1200">
              <a:solidFill>
                <a:schemeClr val="tx1"/>
              </a:solidFill>
              <a:effectLst/>
              <a:latin typeface="Segoe UI Light" pitchFamily="34" charset="0"/>
              <a:ea typeface="+mn-ea"/>
              <a:cs typeface="+mn-cs"/>
            </a:endParaRPr>
          </a:p>
          <a:p>
            <a:pPr lvl="0"/>
            <a:r>
              <a:rPr lang="en-US" sz="900" b="1" kern="1200">
                <a:solidFill>
                  <a:schemeClr val="tx1"/>
                </a:solidFill>
                <a:effectLst/>
                <a:latin typeface="Segoe UI Light" pitchFamily="34" charset="0"/>
                <a:ea typeface="+mn-ea"/>
                <a:cs typeface="+mn-cs"/>
              </a:rPr>
              <a:t>Capabilities:</a:t>
            </a:r>
          </a:p>
          <a:p>
            <a:pPr lvl="0"/>
            <a:r>
              <a:rPr lang="en-US" sz="900" b="1" kern="1200">
                <a:solidFill>
                  <a:schemeClr val="tx1"/>
                </a:solidFill>
                <a:effectLst/>
                <a:latin typeface="Segoe UI Light" pitchFamily="34" charset="0"/>
                <a:ea typeface="+mn-ea"/>
                <a:cs typeface="+mn-cs"/>
              </a:rPr>
              <a:t>Agent enablement</a:t>
            </a:r>
            <a:r>
              <a:rPr lang="en-US" sz="900" kern="1200">
                <a:solidFill>
                  <a:schemeClr val="tx1"/>
                </a:solidFill>
                <a:effectLst/>
                <a:latin typeface="Segoe UI Light" pitchFamily="34" charset="0"/>
                <a:ea typeface="+mn-ea"/>
                <a:cs typeface="+mn-cs"/>
              </a:rPr>
              <a:t>- </a:t>
            </a:r>
            <a:r>
              <a:rPr lang="en-US" sz="1200" kern="1200">
                <a:solidFill>
                  <a:schemeClr val="tx1"/>
                </a:solidFill>
                <a:effectLst/>
                <a:latin typeface="+mn-lt"/>
                <a:ea typeface="+mn-ea"/>
                <a:cs typeface="+mn-cs"/>
              </a:rPr>
              <a:t>Empower agents with a single, unified experience to deliver fast, amazing customer service from the desktop or their mobile device. Agents can access every source of information they need across diverse environments so they can provide a more personalized, effective standard of service. </a:t>
            </a:r>
            <a:endParaRPr lang="en-US" sz="900" kern="1200">
              <a:solidFill>
                <a:schemeClr val="tx1"/>
              </a:solidFill>
              <a:effectLst/>
              <a:latin typeface="Segoe UI Light" pitchFamily="34" charset="0"/>
              <a:ea typeface="+mn-ea"/>
              <a:cs typeface="+mn-cs"/>
            </a:endParaRPr>
          </a:p>
          <a:p>
            <a:pPr marL="457200" lvl="1" indent="0">
              <a:buFont typeface="Arial" panose="020B0604020202020204" pitchFamily="34" charset="0"/>
              <a:buNone/>
            </a:pPr>
            <a:r>
              <a:rPr lang="en-US" sz="900" b="1" kern="1200">
                <a:solidFill>
                  <a:schemeClr val="tx1"/>
                </a:solidFill>
                <a:effectLst/>
                <a:latin typeface="Segoe UI Light" pitchFamily="34" charset="0"/>
                <a:ea typeface="+mn-ea"/>
                <a:cs typeface="+mn-cs"/>
              </a:rPr>
              <a:t>Role Driven: </a:t>
            </a:r>
            <a:r>
              <a:rPr lang="en-US" sz="1200" kern="1200">
                <a:solidFill>
                  <a:schemeClr val="tx1"/>
                </a:solidFill>
                <a:effectLst/>
                <a:latin typeface="+mn-lt"/>
                <a:ea typeface="+mn-ea"/>
                <a:cs typeface="+mn-cs"/>
              </a:rPr>
              <a:t>Dynamic interface that contextually serves up the tools, guidance and data to your agents </a:t>
            </a:r>
            <a:r>
              <a:rPr lang="en-US" sz="900" kern="1200">
                <a:solidFill>
                  <a:schemeClr val="tx1"/>
                </a:solidFill>
                <a:effectLst/>
                <a:latin typeface="Segoe UI Light" pitchFamily="34" charset="0"/>
                <a:ea typeface="+mn-ea"/>
                <a:cs typeface="+mn-cs"/>
              </a:rPr>
              <a:t> </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Visual user interface delivers role tailored experiences for tiered agents and support leads; optimized to drive to the next best action</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Reduce agent effort with a single, extensible application to handle all service interactions in a single place.  The Unified Service Desk provides a single (composite desktop), dynamic interface that contextually serves up the tools, guidance and data to your agents from any resource you deem useful.</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Expand your notion of an agent by giving agents and supervisors the freedom of mobility and extending the reach of your contact center across your organization anywhere, anytime. </a:t>
            </a:r>
            <a:r>
              <a:rPr lang="en-US" sz="500" kern="1200">
                <a:solidFill>
                  <a:schemeClr val="tx1"/>
                </a:solidFill>
                <a:effectLst/>
                <a:latin typeface="Segoe UI Light" pitchFamily="34" charset="0"/>
                <a:ea typeface="+mn-ea"/>
                <a:cs typeface="+mn-cs"/>
              </a:rPr>
              <a:t> </a:t>
            </a:r>
            <a:endParaRPr lang="en-US" sz="900" kern="1200">
              <a:solidFill>
                <a:schemeClr val="tx1"/>
              </a:solidFill>
              <a:effectLst/>
              <a:latin typeface="Segoe UI Light" pitchFamily="34" charset="0"/>
              <a:ea typeface="+mn-ea"/>
              <a:cs typeface="+mn-cs"/>
            </a:endParaRPr>
          </a:p>
          <a:p>
            <a:pPr lvl="1"/>
            <a:r>
              <a:rPr lang="en-US" sz="1200" b="1" kern="1200">
                <a:solidFill>
                  <a:schemeClr val="tx1"/>
                </a:solidFill>
                <a:effectLst/>
                <a:latin typeface="+mn-lt"/>
                <a:ea typeface="+mn-ea"/>
                <a:cs typeface="+mn-cs"/>
              </a:rPr>
              <a:t>Intelligent Case Management</a:t>
            </a:r>
            <a:r>
              <a:rPr lang="en-US" sz="900" b="1" kern="1200">
                <a:solidFill>
                  <a:schemeClr val="tx1"/>
                </a:solidFill>
                <a:effectLst/>
                <a:latin typeface="Segoe UI Light" pitchFamily="34" charset="0"/>
                <a:ea typeface="+mn-ea"/>
                <a:cs typeface="+mn-cs"/>
              </a:rPr>
              <a:t>: </a:t>
            </a:r>
            <a:r>
              <a:rPr lang="en-US" sz="1200" kern="1200">
                <a:solidFill>
                  <a:schemeClr val="tx1"/>
                </a:solidFill>
                <a:effectLst/>
                <a:latin typeface="+mn-lt"/>
                <a:ea typeface="+mn-ea"/>
                <a:cs typeface="+mn-cs"/>
              </a:rPr>
              <a:t>Manage cases faster &amp; provide differentiate levels of support with integrated knowledge</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Manage cases faster &amp; provide differentiate levels of support with integrated knowledge, SLA, scripting, workflow, entitlements and recommendations</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Manage your cases faster – from your desktop or mobile and enable your agents to deliver world class case management while providing differentiated  levels of support with guided workflow, integrated knowledge, entitlements and SLAs</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Increase agent effectiveness with call scripting and a proactive user experience that will launch information assets or third party data and applications to provide rapid and accurate service resolution. (Increase agent effectiveness with call scripting, policy adherence with a proactive &amp; process driven user experience)</a:t>
            </a:r>
          </a:p>
          <a:p>
            <a:pPr lvl="1"/>
            <a:r>
              <a:rPr lang="en-US" sz="1200" b="1" kern="1200">
                <a:solidFill>
                  <a:schemeClr val="tx1"/>
                </a:solidFill>
                <a:effectLst/>
                <a:latin typeface="+mn-lt"/>
                <a:ea typeface="+mn-ea"/>
                <a:cs typeface="+mn-cs"/>
              </a:rPr>
              <a:t>Collaborative</a:t>
            </a:r>
            <a:r>
              <a:rPr lang="en-US" sz="900" b="1" kern="1200">
                <a:solidFill>
                  <a:schemeClr val="tx1"/>
                </a:solidFill>
                <a:effectLst/>
                <a:latin typeface="Segoe UI Light" pitchFamily="34" charset="0"/>
                <a:ea typeface="+mn-ea"/>
                <a:cs typeface="+mn-cs"/>
              </a:rPr>
              <a:t>: </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Harness the knowledge of your peers with Yammer and Skype</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Speed resolution of even the most challenging issues with instant access to support professionals and subject matter experts across internal and external teams with Yammer &amp; Skype.</a:t>
            </a:r>
          </a:p>
          <a:p>
            <a:pPr marL="628650" lvl="1" indent="-171450">
              <a:buFont typeface="Arial" panose="020B0604020202020204" pitchFamily="34" charset="0"/>
              <a:buChar char="•"/>
            </a:pPr>
            <a:endParaRPr lang="en-US" sz="1200" kern="1200">
              <a:solidFill>
                <a:schemeClr val="tx1"/>
              </a:solidFill>
              <a:effectLst/>
              <a:latin typeface="+mn-lt"/>
              <a:ea typeface="+mn-ea"/>
              <a:cs typeface="+mn-cs"/>
            </a:endParaRPr>
          </a:p>
          <a:p>
            <a:r>
              <a:rPr lang="en-US" sz="700" kern="120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 </a:t>
            </a:r>
            <a:r>
              <a:rPr lang="en-US" sz="1200" b="1" i="1" kern="1200">
                <a:solidFill>
                  <a:schemeClr val="tx1"/>
                </a:solidFill>
                <a:effectLst/>
                <a:latin typeface="Segoe UI Light" pitchFamily="34" charset="0"/>
                <a:ea typeface="+mn-ea"/>
                <a:cs typeface="+mn-cs"/>
              </a:rPr>
              <a:t>Sample narrative</a:t>
            </a:r>
          </a:p>
          <a:p>
            <a:r>
              <a:rPr lang="en-US" sz="900" kern="1200">
                <a:solidFill>
                  <a:schemeClr val="tx1"/>
                </a:solidFill>
                <a:effectLst/>
                <a:latin typeface="Segoe UI Light" pitchFamily="34" charset="0"/>
                <a:ea typeface="+mn-ea"/>
                <a:cs typeface="+mn-cs"/>
              </a:rPr>
              <a:t>Even though most of us prefer to solve issues on our own, we still rely on agents for the really tough issues we can’t solve on our own. So if I’m an agent, a disproportionate number of the questions coming into my queue are getting harder and harder for me to solve. In fact, there’s been a 12% decline in first call resolution since 2009. As an agent, if I don’t have the tools and resources I need to address those tough cases, I will be frustrated and overwhelmed because I’m not empowered to be successful in my job. As a customer, I am frustrated as well. Given the circumstances, both the agent and the customer are likely to leave the brand in search of better experiences.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Agents using our solution are empowered with a single, unified experience that can be delivered on their desktop or mobile device. From this single application interface, they can access every source of information they need – including third party data and applications - to provide a more personalized and effective service. Throughout every interaction, a role driven dynamic interface contextually serves up tools, guidance and data to agents so they can be more effective.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Integrated knowledge, SLAs, agent scripting, workflow, entitlements, and recommendations help agents manage cases faster, and collaboration tools connect agents with peers and subject matter experts across internal and external teams to help speed resolution and avoid escalations.</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Advanced analytics and machine learning scenarios also help agents solve cases faster by surfacing relevant knowledge articles and related cases during the course of solving an inquiry – meaning successful outcomes of previous cases can be leveraged to help solve new cases faster, and every agent benefits from each successful resolution.</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Learning Path is another great agent enablement tool, which provides context sensitive guidance to help new users navigate the application and perform tasks specific to their role.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All of these agent enablement tools decrease resolution times, increase first call resolution rates, decrease training time, and empower agents to provide differentiated levels of support.</a:t>
            </a:r>
          </a:p>
          <a:p>
            <a:endParaRPr lang="en-US"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82089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b="1" kern="1200">
                <a:solidFill>
                  <a:schemeClr val="tx1"/>
                </a:solidFill>
                <a:effectLst/>
                <a:latin typeface="Segoe UI Light" pitchFamily="34" charset="0"/>
                <a:ea typeface="+mn-ea"/>
                <a:cs typeface="+mn-cs"/>
              </a:rPr>
              <a:t>Customer Scenario:</a:t>
            </a:r>
            <a:r>
              <a:rPr lang="en-US" sz="900" b="1" kern="1200" baseline="0">
                <a:solidFill>
                  <a:schemeClr val="tx1"/>
                </a:solidFill>
                <a:effectLst/>
                <a:latin typeface="Segoe UI Light" pitchFamily="34" charset="0"/>
                <a:ea typeface="+mn-ea"/>
                <a:cs typeface="+mn-cs"/>
              </a:rPr>
              <a:t> Metro Bank</a:t>
            </a:r>
          </a:p>
          <a:p>
            <a:pPr lvl="0"/>
            <a:r>
              <a:rPr lang="en-US" sz="900" b="1" kern="1200">
                <a:solidFill>
                  <a:schemeClr val="tx1"/>
                </a:solidFill>
                <a:effectLst/>
                <a:latin typeface="Segoe UI Light" pitchFamily="34" charset="0"/>
                <a:ea typeface="+mn-ea"/>
                <a:cs typeface="+mn-cs"/>
              </a:rPr>
              <a:t>https://customers.microsoft.com/Pages/CustomerStory.aspx?recid=22883</a:t>
            </a:r>
          </a:p>
          <a:p>
            <a:pPr lvl="0"/>
            <a:r>
              <a:rPr lang="en-US" sz="900">
                <a:effectLst/>
              </a:rPr>
              <a:t>To provide an innovative, personalized service, Metro Bank needs to capture rich detail about its customers, from how long it takes to resolve their questions via telephone call centers, to identifying peak times for transactions conducted via the bank’s mobile app. And those details need to be clear and easy to understand, and available to the right person at the right time. By collecting rich detail and making it easy to analyze through personalized dashboards, Power BI helps bank colleagues identify problems before they can affect the bank’s relationship with the customer. Colleagues can combine details from account activity, data from customer satisfaction surveys, branch traffic patterns and more to understand which proactive solutions can make the biggest difference to the customer experience. Similar survey data offers insight into the employee experience, or what </a:t>
            </a:r>
            <a:r>
              <a:rPr lang="en-US" sz="900" err="1">
                <a:effectLst/>
              </a:rPr>
              <a:t>Rioch</a:t>
            </a:r>
            <a:r>
              <a:rPr lang="en-US" sz="900">
                <a:effectLst/>
              </a:rPr>
              <a:t> calls “the voice of the colleague.”</a:t>
            </a:r>
            <a:endParaRPr lang="en-US" sz="900" b="0" kern="1200">
              <a:solidFill>
                <a:schemeClr val="tx1"/>
              </a:solidFill>
              <a:effectLst/>
              <a:latin typeface="Segoe UI Light" pitchFamily="34" charset="0"/>
              <a:ea typeface="+mn-ea"/>
              <a:cs typeface="+mn-cs"/>
            </a:endParaRPr>
          </a:p>
          <a:p>
            <a:pPr lvl="0"/>
            <a:endParaRPr lang="en-US" sz="900" b="1" kern="1200">
              <a:solidFill>
                <a:schemeClr val="tx1"/>
              </a:solidFill>
              <a:effectLst/>
              <a:latin typeface="Segoe UI Light" pitchFamily="34" charset="0"/>
              <a:ea typeface="+mn-ea"/>
              <a:cs typeface="+mn-cs"/>
            </a:endParaRPr>
          </a:p>
          <a:p>
            <a:pPr lvl="0"/>
            <a:r>
              <a:rPr lang="en-US" sz="900" b="1" kern="1200">
                <a:solidFill>
                  <a:schemeClr val="tx1"/>
                </a:solidFill>
                <a:effectLst/>
                <a:latin typeface="Segoe UI Light" pitchFamily="34" charset="0"/>
                <a:ea typeface="+mn-ea"/>
                <a:cs typeface="+mn-cs"/>
              </a:rPr>
              <a:t>Service intelligence – </a:t>
            </a:r>
            <a:r>
              <a:rPr lang="en-US" sz="900" kern="1200">
                <a:solidFill>
                  <a:schemeClr val="tx1"/>
                </a:solidFill>
                <a:effectLst/>
                <a:latin typeface="Segoe UI Light" pitchFamily="34" charset="0"/>
                <a:ea typeface="+mn-ea"/>
                <a:cs typeface="+mn-cs"/>
              </a:rPr>
              <a:t>Identify trends, anticipate opportunities and gain insight through dashboards, deep analytics and powerful data visualization capabilities.</a:t>
            </a:r>
            <a:r>
              <a:rPr lang="en-US" sz="900" b="1" kern="1200">
                <a:solidFill>
                  <a:schemeClr val="tx1"/>
                </a:solidFill>
                <a:effectLst/>
                <a:latin typeface="Segoe UI Light" pitchFamily="34" charset="0"/>
                <a:ea typeface="+mn-ea"/>
                <a:cs typeface="+mn-cs"/>
              </a:rPr>
              <a:t>  </a:t>
            </a:r>
            <a:endParaRPr lang="en-US" sz="900" kern="1200">
              <a:solidFill>
                <a:schemeClr val="tx1"/>
              </a:solidFill>
              <a:effectLst/>
              <a:latin typeface="Segoe UI Light" pitchFamily="34" charset="0"/>
              <a:ea typeface="+mn-ea"/>
              <a:cs typeface="+mn-cs"/>
            </a:endParaRPr>
          </a:p>
          <a:p>
            <a:pPr lvl="1"/>
            <a:r>
              <a:rPr lang="en-US" sz="900" b="1" kern="1200">
                <a:solidFill>
                  <a:schemeClr val="tx1"/>
                </a:solidFill>
                <a:effectLst/>
                <a:latin typeface="Segoe UI Light" pitchFamily="34" charset="0"/>
                <a:ea typeface="+mn-ea"/>
                <a:cs typeface="+mn-cs"/>
              </a:rPr>
              <a:t>Interactive dashboards</a:t>
            </a:r>
            <a:r>
              <a:rPr lang="en-US" sz="900" kern="1200">
                <a:solidFill>
                  <a:schemeClr val="tx1"/>
                </a:solidFill>
                <a:effectLst/>
                <a:latin typeface="Segoe UI Light" pitchFamily="34" charset="0"/>
                <a:ea typeface="+mn-ea"/>
                <a:cs typeface="+mn-cs"/>
              </a:rPr>
              <a:t>: </a:t>
            </a:r>
          </a:p>
          <a:p>
            <a:pPr marL="628650" lvl="1"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Provide real-time views of key service metrics with fully customizable &amp; interactive dashboards </a:t>
            </a:r>
          </a:p>
          <a:p>
            <a:pPr marL="628650" lvl="1"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Fully customizable, interactive dashboards provide real-time views of key service metrics. </a:t>
            </a:r>
          </a:p>
          <a:p>
            <a:pPr lvl="1"/>
            <a:r>
              <a:rPr lang="en-US" sz="900" b="1" kern="1200">
                <a:solidFill>
                  <a:schemeClr val="tx1"/>
                </a:solidFill>
                <a:effectLst/>
                <a:latin typeface="Segoe UI Light" pitchFamily="34" charset="0"/>
                <a:ea typeface="+mn-ea"/>
                <a:cs typeface="+mn-cs"/>
              </a:rPr>
              <a:t>Customer insight</a:t>
            </a:r>
            <a:r>
              <a:rPr lang="en-US" sz="900" kern="1200">
                <a:solidFill>
                  <a:schemeClr val="tx1"/>
                </a:solidFill>
                <a:effectLst/>
                <a:latin typeface="Segoe UI Light" pitchFamily="34" charset="0"/>
                <a:ea typeface="+mn-ea"/>
                <a:cs typeface="+mn-cs"/>
              </a:rPr>
              <a:t>: Deepen customer insight &amp; identify business opportunities by tracking &amp; correlating customer satisfaction with service metrics </a:t>
            </a:r>
          </a:p>
          <a:p>
            <a:pPr marL="628650" lvl="1"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Deepen customer insight and identify up/cross-sell and service improvement opportunities by tracking and correlating customer satisfaction with service metrics across all channels.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900" b="1" kern="1200">
                <a:solidFill>
                  <a:schemeClr val="tx1"/>
                </a:solidFill>
                <a:effectLst/>
                <a:latin typeface="Segoe UI Light" pitchFamily="34" charset="0"/>
                <a:ea typeface="+mn-ea"/>
                <a:cs typeface="+mn-cs"/>
              </a:rPr>
              <a:t>Performance reporting</a:t>
            </a:r>
            <a:r>
              <a:rPr lang="en-US" sz="900" kern="1200">
                <a:solidFill>
                  <a:schemeClr val="tx1"/>
                </a:solidFill>
                <a:effectLst/>
                <a:latin typeface="Segoe UI Light" pitchFamily="34" charset="0"/>
                <a:ea typeface="+mn-ea"/>
                <a:cs typeface="+mn-cs"/>
              </a:rPr>
              <a:t>: </a:t>
            </a:r>
            <a:r>
              <a:rPr lang="en-US" sz="1200" kern="1200">
                <a:solidFill>
                  <a:schemeClr val="tx1"/>
                </a:solidFill>
                <a:effectLst/>
                <a:latin typeface="+mn-lt"/>
                <a:ea typeface="+mn-ea"/>
                <a:cs typeface="+mn-cs"/>
              </a:rPr>
              <a:t>Identify trends, explore what-if scenario’s, &amp; forecast outcomes to reduce effort scores (Power BI &amp; Excel).</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Improve performance &amp; identify best practices by correlating agent activity &amp; customer experience data</a:t>
            </a:r>
            <a:r>
              <a:rPr lang="en-US" sz="900" kern="1200">
                <a:solidFill>
                  <a:schemeClr val="tx1"/>
                </a:solidFill>
                <a:effectLst/>
                <a:latin typeface="Segoe UI Light" pitchFamily="34" charset="0"/>
                <a:ea typeface="+mn-ea"/>
                <a:cs typeface="+mn-cs"/>
              </a:rPr>
              <a:t> </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Identify trends, explore what-if scenario’s, and forecast outcomes to reduce effort scores by leveraging powerful tools such as Excel and </a:t>
            </a:r>
            <a:r>
              <a:rPr lang="en-US" sz="1200" kern="1200" err="1">
                <a:solidFill>
                  <a:schemeClr val="tx1"/>
                </a:solidFill>
                <a:effectLst/>
                <a:latin typeface="+mn-lt"/>
                <a:ea typeface="+mn-ea"/>
                <a:cs typeface="+mn-cs"/>
              </a:rPr>
              <a:t>PowerBI</a:t>
            </a:r>
            <a:r>
              <a:rPr lang="en-US" sz="1200" kern="1200">
                <a:solidFill>
                  <a:schemeClr val="tx1"/>
                </a:solidFill>
                <a:effectLst/>
                <a:latin typeface="+mn-lt"/>
                <a:ea typeface="+mn-ea"/>
                <a:cs typeface="+mn-cs"/>
              </a:rPr>
              <a:t> to generate reports, interactive charts and 3D geospatial visualizations.</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Improve performance and identify best practices by correlating agent activity and customer experience tracking track data such as Net Promoter Score, Customer Satisfaction, First call resolution, self-service rate, cost per transaction, order value, and other data with specific interaction types.</a:t>
            </a:r>
          </a:p>
          <a:p>
            <a:pPr marL="109306" lvl="1" indent="0">
              <a:buNone/>
            </a:pPr>
            <a:endParaRPr lang="en-US" sz="1200" kern="1200">
              <a:solidFill>
                <a:schemeClr val="tx1"/>
              </a:solidFill>
              <a:effectLst/>
              <a:latin typeface="Segoe UI Light" pitchFamily="34" charset="0"/>
              <a:ea typeface="+mn-ea"/>
              <a:cs typeface="+mn-cs"/>
            </a:endParaRPr>
          </a:p>
          <a:p>
            <a:pPr marL="109306" lvl="1" indent="0">
              <a:buNone/>
            </a:pPr>
            <a:r>
              <a:rPr lang="en-US" sz="1200" b="1" i="1" kern="1200">
                <a:solidFill>
                  <a:schemeClr val="tx1"/>
                </a:solidFill>
                <a:effectLst/>
                <a:latin typeface="Segoe UI Light" pitchFamily="34" charset="0"/>
                <a:ea typeface="+mn-ea"/>
                <a:cs typeface="+mn-cs"/>
              </a:rPr>
              <a:t>Sample narrative</a:t>
            </a:r>
          </a:p>
          <a:p>
            <a:r>
              <a:rPr lang="en-US" sz="900" kern="1200">
                <a:solidFill>
                  <a:schemeClr val="tx1"/>
                </a:solidFill>
                <a:effectLst/>
                <a:latin typeface="Segoe UI Light" pitchFamily="34" charset="0"/>
                <a:ea typeface="+mn-ea"/>
                <a:cs typeface="+mn-cs"/>
              </a:rPr>
              <a:t>Brands can measure the effectiveness and quality of the service they provide through service intelligence. Service intelligence empowers people at every level of an organization – from agents, service managers and directors, and executive leadership both inside and outside the customer service organization - to have a positive and meaningful impact on business outcomes by providing insights unique to each position. </a:t>
            </a:r>
            <a:endParaRPr lang="en-US" sz="11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n-US" sz="11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Our solution offers advanced analytics, and in addition to traditional reports that can be edited inline, displays insights through dashboards with powerful data visualization capabilities.</a:t>
            </a:r>
            <a:r>
              <a:rPr lang="en-US" sz="900" b="1" kern="120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Role-tailored dashboards present real-time and historical data through a visual user interface, and users can drill down into deeper layers using interactive charts and filters. Embedded Power BI enables organizations to also include data from third party applications in their analysis for even deeper insights, analysis and exploration. And - any report or visualization can be instantly rendered using natural language capabilities.</a:t>
            </a:r>
            <a:endParaRPr lang="en-US" sz="11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n-US" sz="11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Our solution provides intelligence across transactional data and data streams from connected devices and other big data sources, and this provides organizations with the information they need to offer proactive service, as well as to predict and preempt the need for service in some scenarios. </a:t>
            </a:r>
            <a:endParaRPr lang="en-US" sz="12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11287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a:solidFill>
                  <a:schemeClr val="tx1"/>
                </a:solidFill>
                <a:effectLst/>
                <a:latin typeface="Segoe UI Light" pitchFamily="34" charset="0"/>
                <a:ea typeface="+mn-ea"/>
                <a:cs typeface="+mn-cs"/>
              </a:rPr>
              <a:t>After a field service organization has made a service agreement with a customer, work that follows needs to be scheduled, documented, completed, and paid for. Let’s take a look at some of our highlights in this process. </a:t>
            </a:r>
          </a:p>
          <a:p>
            <a:r>
              <a:rPr lang="en-US" sz="1000" kern="1200">
                <a:solidFill>
                  <a:schemeClr val="tx1"/>
                </a:solidFill>
                <a:effectLst/>
                <a:latin typeface="Segoe UI Light" pitchFamily="34" charset="0"/>
                <a:ea typeface="+mn-ea"/>
                <a:cs typeface="+mn-cs"/>
              </a:rPr>
              <a:t>As part of Dynamics 365, customer cases and concern calls that originate from any channel, including phone, email, or even social media mentions can be converted into work orders when onsite work is required.  In this release, we even accept concern calls from devices. Once a work order is created, the next step is to schedule a person for the work. </a:t>
            </a:r>
          </a:p>
          <a:p>
            <a:endParaRPr lang="en-US" sz="1000" kern="1200">
              <a:solidFill>
                <a:schemeClr val="tx1"/>
              </a:solidFill>
              <a:effectLst/>
              <a:latin typeface="Segoe UI Light" pitchFamily="34" charset="0"/>
              <a:ea typeface="+mn-ea"/>
              <a:cs typeface="+mn-cs"/>
            </a:endParaRPr>
          </a:p>
          <a:p>
            <a:r>
              <a:rPr lang="en-US" sz="1000" kern="1200">
                <a:solidFill>
                  <a:schemeClr val="tx1"/>
                </a:solidFill>
                <a:effectLst/>
                <a:latin typeface="Segoe UI Light" pitchFamily="34" charset="0"/>
                <a:ea typeface="+mn-ea"/>
                <a:cs typeface="+mn-cs"/>
              </a:rPr>
              <a:t>Scheduling is important because usually an agent has made a service promise to the customer, so getting the schedule right is imperative to keep that promise. We provide complete flexibility in how organizations choose to schedule their resources by offering manual, assisted, and now in this release, automated, optimized scheduling – more on that later. In each of these workflows, we support our schedulers with visual cues like seeing already scheduled appointments and technician’s driving routes along a map, color coding types of work, and showcasing a large view of the schedule board so schedulers can see where appointment gaps appear. </a:t>
            </a:r>
          </a:p>
          <a:p>
            <a:endParaRPr lang="en-US" sz="1000" kern="1200">
              <a:solidFill>
                <a:schemeClr val="tx1"/>
              </a:solidFill>
              <a:effectLst/>
              <a:latin typeface="Segoe UI Light" pitchFamily="34" charset="0"/>
              <a:ea typeface="+mn-ea"/>
              <a:cs typeface="+mn-cs"/>
            </a:endParaRPr>
          </a:p>
          <a:p>
            <a:r>
              <a:rPr lang="en-US" sz="1000" kern="1200">
                <a:solidFill>
                  <a:schemeClr val="tx1"/>
                </a:solidFill>
                <a:effectLst/>
                <a:latin typeface="Segoe UI Light" pitchFamily="34" charset="0"/>
                <a:ea typeface="+mn-ea"/>
                <a:cs typeface="+mn-cs"/>
              </a:rPr>
              <a:t>Part of the dispatch process is ensuring that the right parts are on the truck to get the job done. We leverage inventory management capabilities that capture real time information from deliveries and even from technicians in the field who make live updates around parts consumed. This means the right parts are always ready to go. We also handle returns if a part is defective or needs to be returned for another reason. </a:t>
            </a:r>
          </a:p>
          <a:p>
            <a:r>
              <a:rPr lang="en-US" sz="1000" kern="1200">
                <a:solidFill>
                  <a:schemeClr val="tx1"/>
                </a:solidFill>
                <a:effectLst/>
                <a:latin typeface="Segoe UI Light" pitchFamily="34" charset="0"/>
                <a:ea typeface="+mn-ea"/>
                <a:cs typeface="+mn-cs"/>
              </a:rPr>
              <a:t>It’s imperative that the customer be kept informed at all stages of service delivery. New in this release, field service organizations can leverage an API with </a:t>
            </a:r>
            <a:r>
              <a:rPr lang="en-US" sz="1000" kern="1200" err="1">
                <a:solidFill>
                  <a:schemeClr val="tx1"/>
                </a:solidFill>
                <a:effectLst/>
                <a:latin typeface="Segoe UI Light" pitchFamily="34" charset="0"/>
                <a:ea typeface="+mn-ea"/>
                <a:cs typeface="+mn-cs"/>
              </a:rPr>
              <a:t>Twilio</a:t>
            </a:r>
            <a:r>
              <a:rPr lang="en-US" sz="1000" kern="1200">
                <a:solidFill>
                  <a:schemeClr val="tx1"/>
                </a:solidFill>
                <a:effectLst/>
                <a:latin typeface="Segoe UI Light" pitchFamily="34" charset="0"/>
                <a:ea typeface="+mn-ea"/>
                <a:cs typeface="+mn-cs"/>
              </a:rPr>
              <a:t> to send automated texts and email reminders and customers can login to an online portal to view upcoming appointments. </a:t>
            </a:r>
          </a:p>
          <a:p>
            <a:endParaRPr lang="en-US" sz="1000" kern="1200">
              <a:solidFill>
                <a:schemeClr val="tx1"/>
              </a:solidFill>
              <a:effectLst/>
              <a:latin typeface="Segoe UI Light" pitchFamily="34" charset="0"/>
              <a:ea typeface="+mn-ea"/>
              <a:cs typeface="+mn-cs"/>
            </a:endParaRPr>
          </a:p>
          <a:p>
            <a:r>
              <a:rPr lang="en-US" sz="1000" kern="1200">
                <a:solidFill>
                  <a:schemeClr val="tx1"/>
                </a:solidFill>
                <a:effectLst/>
                <a:latin typeface="Segoe UI Light" pitchFamily="34" charset="0"/>
                <a:ea typeface="+mn-ea"/>
                <a:cs typeface="+mn-cs"/>
              </a:rPr>
              <a:t>On their way to, and at the customer location, we enable technicians with a mobile application that helps them succeed. Each tech updates their status between driving, in-progress work, and completed work. This information allows schedulers to get a real time view of what’s happening with each technician and each job. Data collected over time paints a picture of how long each type of appointment actually takes. The mobile app also empowers the field technician by providing step by step instructions on how to complete the task at hand. The technician can snap photos of the completed work, get customer sign-off, and even collect payment. Organizations who leverage Dynamics 365 for Sales can have technicians identify new opportunities or collect competitive intel about accounts, which can be recorded through the mobile app as well.  </a:t>
            </a:r>
          </a:p>
          <a:p>
            <a:r>
              <a:rPr lang="en-US" sz="1000" kern="1200">
                <a:solidFill>
                  <a:schemeClr val="tx1"/>
                </a:solidFill>
                <a:effectLst/>
                <a:latin typeface="Segoe UI Light" pitchFamily="34" charset="0"/>
                <a:ea typeface="+mn-ea"/>
                <a:cs typeface="+mn-cs"/>
              </a:rPr>
              <a:t>Back at headquarters, managers review work orders and close them out. </a:t>
            </a:r>
          </a:p>
          <a:p>
            <a:endParaRPr lang="en-US" sz="1000"/>
          </a:p>
          <a:p>
            <a:endParaRPr lang="en-US" sz="120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A4DAD93-0CCE-4BD6-96C4-CA31C045EE0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93779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kern="1200">
                <a:solidFill>
                  <a:schemeClr val="tx1"/>
                </a:solidFill>
                <a:effectLst/>
                <a:latin typeface="Segoe UI Light" pitchFamily="34" charset="0"/>
                <a:ea typeface="+mn-ea"/>
                <a:cs typeface="+mn-cs"/>
              </a:rPr>
              <a:t>At the heart of field service is the ability to schedule and dispatch a field technician. We have the ability to organize and find available resources by any number of categories, including skill sets, geography, or even by customer preference. Using the drag-and-drop schedule board allows dispatchers to assign resources and set up schedules for multiple work orders using a map or a list view. </a:t>
            </a:r>
          </a:p>
          <a:p>
            <a:pPr marL="171450" lvl="0" indent="-171450">
              <a:buFont typeface="Arial" panose="020B0604020202020204" pitchFamily="34" charset="0"/>
              <a:buChar char="•"/>
            </a:pPr>
            <a:endParaRPr lang="en-US" sz="12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Dispatch technicians using optimized routes and skill based assignments to intelligently balance workload and resources. Intelligent allocation of people, teams, and resources based on your business rules defined by customer, organizational, or regulatory requirements.  Organize and find available resources by any number of categories, including skill sets, geography, customer preferences, and more.  Search results in list or map views.</a:t>
            </a:r>
          </a:p>
          <a:p>
            <a:pPr marL="171450" lvl="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Drag-and- drop schedule board allows dispatchers to assign resources and set up schedules for multiple work orders using a list or map view.  Real-time visualization and status indicators enable rapid and efficient reallocation in response to changes or emergency situations.</a:t>
            </a:r>
          </a:p>
          <a:p>
            <a:pPr marL="171450" lvl="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Enterprise-class routing optimization for larger and more complex field service organizations.</a:t>
            </a:r>
          </a:p>
          <a:p>
            <a:pPr marL="171450" lvl="0" indent="-171450">
              <a:buFont typeface="Arial" panose="020B0604020202020204" pitchFamily="34" charset="0"/>
              <a:buChar char="•"/>
            </a:pPr>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Many field service organizations strive to decrease driving distance between appointments so they can fit in more appointments per day, as well as provide the tightest appointment window for customers. Trying to create a schedule that achieves those goals by hand is challenging and time consuming. Consider how frequently appointments get rescheduled or new work needs to be scheduled. Any small change would mean a lot of work for someone doing this manually. However, with Resource Scheduling Optimization, an optimized schedule is created to match up to the business’ priorities like driving time. This capability removes the need for manual scheduling or readjusting as new appointments come in throughout the day. This capability ensures that companies are maximizing productivity without sacrificing positive customer engagement.</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Using optimization, one of our early adopter customers, </a:t>
            </a:r>
            <a:r>
              <a:rPr lang="en-US" sz="1200" kern="1200" err="1">
                <a:solidFill>
                  <a:schemeClr val="tx1"/>
                </a:solidFill>
                <a:effectLst/>
                <a:latin typeface="Segoe UI Light" pitchFamily="34" charset="0"/>
                <a:ea typeface="+mn-ea"/>
                <a:cs typeface="+mn-cs"/>
              </a:rPr>
              <a:t>Navco</a:t>
            </a:r>
            <a:r>
              <a:rPr lang="en-US" sz="1200" kern="1200">
                <a:solidFill>
                  <a:schemeClr val="tx1"/>
                </a:solidFill>
                <a:effectLst/>
                <a:latin typeface="Segoe UI Light" pitchFamily="34" charset="0"/>
                <a:ea typeface="+mn-ea"/>
                <a:cs typeface="+mn-cs"/>
              </a:rPr>
              <a:t> was able to increase its average number of appointments for each technician from 3 a day to 5 a day. </a:t>
            </a:r>
          </a:p>
          <a:p>
            <a:pPr marL="171450" lvl="0" indent="-171450">
              <a:buFont typeface="Arial" panose="020B0604020202020204" pitchFamily="34" charset="0"/>
              <a:buChar char="•"/>
            </a:pPr>
            <a:endParaRPr lang="en-US" sz="1200" kern="1200">
              <a:solidFill>
                <a:schemeClr val="tx1"/>
              </a:solidFill>
              <a:effectLst/>
              <a:latin typeface="Segoe UI Light" pitchFamily="34" charset="0"/>
              <a:ea typeface="+mn-ea"/>
              <a:cs typeface="+mn-cs"/>
            </a:endParaRPr>
          </a:p>
          <a:p>
            <a:pPr lvl="1"/>
            <a:endParaRPr lang="en-US" sz="12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0948740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724695"/>
            <a:ext cx="7772400" cy="757907"/>
          </a:xfrm>
        </p:spPr>
        <p:txBody>
          <a:bodyPr/>
          <a:lstStyle>
            <a:lvl1pPr>
              <a:defRPr/>
            </a:lvl1pPr>
          </a:lstStyle>
          <a:p>
            <a:r>
              <a:rPr lang="en-US" dirty="0"/>
              <a:t>Name of Presentation</a:t>
            </a:r>
          </a:p>
        </p:txBody>
      </p:sp>
      <p:sp>
        <p:nvSpPr>
          <p:cNvPr id="3" name="Subtitle 2"/>
          <p:cNvSpPr>
            <a:spLocks noGrp="1"/>
          </p:cNvSpPr>
          <p:nvPr>
            <p:ph type="subTitle" idx="1" hasCustomPrompt="1"/>
          </p:nvPr>
        </p:nvSpPr>
        <p:spPr>
          <a:xfrm>
            <a:off x="1371600" y="2266578"/>
            <a:ext cx="6400800" cy="593204"/>
          </a:xfrm>
        </p:spPr>
        <p:txBody>
          <a:bodyPr/>
          <a:lstStyle>
            <a:lvl1pPr marL="0" indent="0" algn="ctr">
              <a:buNone/>
              <a:defRPr>
                <a:solidFill>
                  <a:srgbClr val="6C635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Company Name</a:t>
            </a:r>
          </a:p>
        </p:txBody>
      </p:sp>
      <p:sp>
        <p:nvSpPr>
          <p:cNvPr id="4" name="Date Placeholder 3"/>
          <p:cNvSpPr>
            <a:spLocks noGrp="1"/>
          </p:cNvSpPr>
          <p:nvPr>
            <p:ph type="dt" sz="half" idx="10"/>
          </p:nvPr>
        </p:nvSpPr>
        <p:spPr/>
        <p:txBody>
          <a:bodyPr/>
          <a:lstStyle/>
          <a:p>
            <a:fld id="{7CFB140E-27DC-47B4-879E-4EC491F89627}" type="datetimeFigureOut">
              <a:rPr lang="en-US" smtClean="0"/>
              <a:t>9/15/2017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A9957-6C64-44D4-B360-CF457B51FDFA}" type="slidenum">
              <a:rPr lang="en-US" smtClean="0"/>
              <a:t>‹#›</a:t>
            </a:fld>
            <a:endParaRPr lang="en-US"/>
          </a:p>
        </p:txBody>
      </p:sp>
    </p:spTree>
    <p:extLst>
      <p:ext uri="{BB962C8B-B14F-4D97-AF65-F5344CB8AC3E}">
        <p14:creationId xmlns:p14="http://schemas.microsoft.com/office/powerpoint/2010/main" val="3744953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FB140E-27DC-47B4-879E-4EC491F89627}" type="datetimeFigureOut">
              <a:rPr lang="en-US" smtClean="0"/>
              <a:t>9/15/2017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A9957-6C64-44D4-B360-CF457B51FDFA}" type="slidenum">
              <a:rPr lang="en-US" smtClean="0"/>
              <a:t>‹#›</a:t>
            </a:fld>
            <a:endParaRPr lang="en-US"/>
          </a:p>
        </p:txBody>
      </p:sp>
    </p:spTree>
    <p:extLst>
      <p:ext uri="{BB962C8B-B14F-4D97-AF65-F5344CB8AC3E}">
        <p14:creationId xmlns:p14="http://schemas.microsoft.com/office/powerpoint/2010/main" val="928397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FB140E-27DC-47B4-879E-4EC491F89627}" type="datetimeFigureOut">
              <a:rPr lang="en-US" smtClean="0"/>
              <a:t>9/15/2017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A9957-6C64-44D4-B360-CF457B51FDFA}" type="slidenum">
              <a:rPr lang="en-US" smtClean="0"/>
              <a:t>‹#›</a:t>
            </a:fld>
            <a:endParaRPr lang="en-US"/>
          </a:p>
        </p:txBody>
      </p:sp>
    </p:spTree>
    <p:extLst>
      <p:ext uri="{BB962C8B-B14F-4D97-AF65-F5344CB8AC3E}">
        <p14:creationId xmlns:p14="http://schemas.microsoft.com/office/powerpoint/2010/main" val="2770325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fr-CA" dirty="0" err="1"/>
              <a:t>Title</a:t>
            </a:r>
            <a:endParaRPr lang="en-US" dirty="0"/>
          </a:p>
        </p:txBody>
      </p:sp>
      <p:sp>
        <p:nvSpPr>
          <p:cNvPr id="3" name="Content Placeholder 2"/>
          <p:cNvSpPr>
            <a:spLocks noGrp="1"/>
          </p:cNvSpPr>
          <p:nvPr>
            <p:ph sz="half" idx="1"/>
          </p:nvPr>
        </p:nvSpPr>
        <p:spPr>
          <a:xfrm>
            <a:off x="457200" y="1275606"/>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75606"/>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CFB140E-27DC-47B4-879E-4EC491F89627}" type="datetimeFigureOut">
              <a:rPr lang="en-US" smtClean="0"/>
              <a:t>9/15/2017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7A9957-6C64-44D4-B360-CF457B51FDFA}" type="slidenum">
              <a:rPr lang="en-US" smtClean="0"/>
              <a:t>‹#›</a:t>
            </a:fld>
            <a:endParaRPr lang="en-US"/>
          </a:p>
        </p:txBody>
      </p:sp>
    </p:spTree>
    <p:extLst>
      <p:ext uri="{BB962C8B-B14F-4D97-AF65-F5344CB8AC3E}">
        <p14:creationId xmlns:p14="http://schemas.microsoft.com/office/powerpoint/2010/main" val="2383050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905645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rgbClr val="6C6352"/>
                </a:solidFill>
              </a:defRPr>
            </a:lvl1pPr>
          </a:lstStyle>
          <a:p>
            <a:fld id="{7CFB140E-27DC-47B4-879E-4EC491F89627}" type="datetimeFigureOut">
              <a:rPr lang="en-US" smtClean="0"/>
              <a:pPr/>
              <a:t>9/15/2017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rgbClr val="6C6352"/>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rgbClr val="6C6352"/>
                </a:solidFill>
              </a:defRPr>
            </a:lvl1pPr>
          </a:lstStyle>
          <a:p>
            <a:fld id="{437A9957-6C64-44D4-B360-CF457B51FDFA}" type="slidenum">
              <a:rPr lang="en-US" smtClean="0"/>
              <a:pPr/>
              <a:t>‹#›</a:t>
            </a:fld>
            <a:endParaRPr lang="en-US"/>
          </a:p>
        </p:txBody>
      </p:sp>
    </p:spTree>
    <p:extLst>
      <p:ext uri="{BB962C8B-B14F-4D97-AF65-F5344CB8AC3E}">
        <p14:creationId xmlns:p14="http://schemas.microsoft.com/office/powerpoint/2010/main" val="2347555309"/>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2" r:id="rId4"/>
    <p:sldLayoutId id="2147483661" r:id="rId5"/>
  </p:sldLayoutIdLst>
  <p:txStyles>
    <p:titleStyle>
      <a:lvl1pPr algn="ctr" defTabSz="914400" rtl="0" eaLnBrk="1" latinLnBrk="0" hangingPunct="1">
        <a:spcBef>
          <a:spcPct val="0"/>
        </a:spcBef>
        <a:buNone/>
        <a:defRPr sz="4400" kern="1200">
          <a:solidFill>
            <a:srgbClr val="6C635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6C635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6C635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6C635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6C635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6C635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8.emf"/><Relationship Id="rId18" Type="http://schemas.openxmlformats.org/officeDocument/2006/relationships/image" Target="../media/image23.png"/><Relationship Id="rId3" Type="http://schemas.openxmlformats.org/officeDocument/2006/relationships/image" Target="../media/image10.emf"/><Relationship Id="rId21" Type="http://schemas.openxmlformats.org/officeDocument/2006/relationships/image" Target="../media/image26.png"/><Relationship Id="rId7" Type="http://schemas.microsoft.com/office/2007/relationships/hdphoto" Target="../media/hdphoto2.wdp"/><Relationship Id="rId12" Type="http://schemas.openxmlformats.org/officeDocument/2006/relationships/image" Target="../media/image17.emf"/><Relationship Id="rId17" Type="http://schemas.openxmlformats.org/officeDocument/2006/relationships/image" Target="../media/image22.png"/><Relationship Id="rId25" Type="http://schemas.openxmlformats.org/officeDocument/2006/relationships/image" Target="../media/image30.emf"/><Relationship Id="rId2" Type="http://schemas.openxmlformats.org/officeDocument/2006/relationships/notesSlide" Target="../notesSlides/notesSlide3.xml"/><Relationship Id="rId16" Type="http://schemas.openxmlformats.org/officeDocument/2006/relationships/image" Target="../media/image21.jpeg"/><Relationship Id="rId20"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image" Target="../media/image16.emf"/><Relationship Id="rId24" Type="http://schemas.openxmlformats.org/officeDocument/2006/relationships/image" Target="../media/image29.png"/><Relationship Id="rId5" Type="http://schemas.microsoft.com/office/2007/relationships/hdphoto" Target="../media/hdphoto1.wdp"/><Relationship Id="rId15" Type="http://schemas.openxmlformats.org/officeDocument/2006/relationships/image" Target="../media/image20.emf"/><Relationship Id="rId23" Type="http://schemas.openxmlformats.org/officeDocument/2006/relationships/image" Target="../media/image28.png"/><Relationship Id="rId10" Type="http://schemas.openxmlformats.org/officeDocument/2006/relationships/image" Target="../media/image15.emf"/><Relationship Id="rId19" Type="http://schemas.openxmlformats.org/officeDocument/2006/relationships/image" Target="../media/image24.png"/><Relationship Id="rId4" Type="http://schemas.openxmlformats.org/officeDocument/2006/relationships/image" Target="../media/image11.png"/><Relationship Id="rId9" Type="http://schemas.openxmlformats.org/officeDocument/2006/relationships/image" Target="../media/image14.emf"/><Relationship Id="rId14" Type="http://schemas.openxmlformats.org/officeDocument/2006/relationships/image" Target="../media/image19.emf"/><Relationship Id="rId22"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12" Type="http://schemas.openxmlformats.org/officeDocument/2006/relationships/image" Target="../media/image48.emf"/><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47.emf"/><Relationship Id="rId5" Type="http://schemas.openxmlformats.org/officeDocument/2006/relationships/image" Target="../media/image41.jpeg"/><Relationship Id="rId10" Type="http://schemas.openxmlformats.org/officeDocument/2006/relationships/image" Target="../media/image46.emf"/><Relationship Id="rId4" Type="http://schemas.openxmlformats.org/officeDocument/2006/relationships/image" Target="../media/image40.jpeg"/><Relationship Id="rId9" Type="http://schemas.openxmlformats.org/officeDocument/2006/relationships/image" Target="../media/image45.emf"/></Relationships>
</file>

<file path=ppt/slides/_rels/slide1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66.jpg"/><Relationship Id="rId5" Type="http://schemas.openxmlformats.org/officeDocument/2006/relationships/image" Target="../media/image65.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03640"/>
            <a:ext cx="7772400" cy="757907"/>
          </a:xfrm>
        </p:spPr>
        <p:txBody>
          <a:bodyPr>
            <a:noAutofit/>
          </a:bodyPr>
          <a:lstStyle/>
          <a:p>
            <a:r>
              <a:rPr lang="en-US" sz="8000" b="1" dirty="0"/>
              <a:t>Introduction to</a:t>
            </a:r>
            <a:br>
              <a:rPr lang="en-US" sz="8000" b="1" dirty="0"/>
            </a:br>
            <a:r>
              <a:rPr lang="en-US" sz="8000" b="1" dirty="0"/>
              <a:t>Field Service</a:t>
            </a:r>
          </a:p>
        </p:txBody>
      </p:sp>
      <p:pic>
        <p:nvPicPr>
          <p:cNvPr id="3"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4095750"/>
            <a:ext cx="1326182" cy="914400"/>
          </a:xfrm>
          <a:prstGeom prst="rect">
            <a:avLst/>
          </a:prstGeom>
        </p:spPr>
      </p:pic>
      <p:sp>
        <p:nvSpPr>
          <p:cNvPr id="4" name="TextBox 3"/>
          <p:cNvSpPr txBox="1"/>
          <p:nvPr/>
        </p:nvSpPr>
        <p:spPr>
          <a:xfrm>
            <a:off x="76200" y="57150"/>
            <a:ext cx="8991600" cy="1200329"/>
          </a:xfrm>
          <a:prstGeom prst="rect">
            <a:avLst/>
          </a:prstGeom>
          <a:solidFill>
            <a:srgbClr val="00B0F0"/>
          </a:solidFill>
        </p:spPr>
        <p:txBody>
          <a:bodyPr wrap="square" rtlCol="0">
            <a:spAutoFit/>
          </a:bodyPr>
          <a:lstStyle/>
          <a:p>
            <a:pPr algn="ctr"/>
            <a:r>
              <a:rPr lang="en-US" sz="7200" dirty="0">
                <a:solidFill>
                  <a:schemeClr val="bg1"/>
                </a:solidFill>
              </a:rPr>
              <a:t>DYNAMICS 365</a:t>
            </a:r>
          </a:p>
        </p:txBody>
      </p:sp>
    </p:spTree>
    <p:extLst>
      <p:ext uri="{BB962C8B-B14F-4D97-AF65-F5344CB8AC3E}">
        <p14:creationId xmlns:p14="http://schemas.microsoft.com/office/powerpoint/2010/main" val="4058879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PSA and Field Service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62496627"/>
              </p:ext>
            </p:extLst>
          </p:nvPr>
        </p:nvGraphicFramePr>
        <p:xfrm>
          <a:off x="457200" y="1200151"/>
          <a:ext cx="8229600" cy="1142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0551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 Service Demo Data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60209256"/>
              </p:ext>
            </p:extLst>
          </p:nvPr>
        </p:nvGraphicFramePr>
        <p:xfrm>
          <a:off x="457200" y="1200151"/>
          <a:ext cx="8229600" cy="1142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1430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p:cNvGrpSpPr/>
          <p:nvPr/>
        </p:nvGrpSpPr>
        <p:grpSpPr>
          <a:xfrm>
            <a:off x="4558" y="1071452"/>
            <a:ext cx="2208915" cy="1751563"/>
            <a:chOff x="4349" y="1428034"/>
            <a:chExt cx="2946056" cy="2336080"/>
          </a:xfrm>
        </p:grpSpPr>
        <p:pic>
          <p:nvPicPr>
            <p:cNvPr id="120" name="Picture 119"/>
            <p:cNvPicPr>
              <a:picLocks noChangeAspect="1"/>
            </p:cNvPicPr>
            <p:nvPr/>
          </p:nvPicPr>
          <p:blipFill>
            <a:blip r:embed="rId3"/>
            <a:stretch>
              <a:fillRect/>
            </a:stretch>
          </p:blipFill>
          <p:spPr>
            <a:xfrm flipV="1">
              <a:off x="4349" y="1428034"/>
              <a:ext cx="2946056" cy="2336080"/>
            </a:xfrm>
            <a:prstGeom prst="rect">
              <a:avLst/>
            </a:prstGeom>
          </p:spPr>
        </p:pic>
        <p:pic>
          <p:nvPicPr>
            <p:cNvPr id="123" name="Picture 122"/>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Effect>
                        <a14:brightnessContrast bright="-29000"/>
                      </a14:imgEffect>
                    </a14:imgLayer>
                  </a14:imgProps>
                </a:ext>
                <a:ext uri="{28A0092B-C50C-407E-A947-70E740481C1C}">
                  <a14:useLocalDpi xmlns:a14="http://schemas.microsoft.com/office/drawing/2010/main" val="0"/>
                </a:ext>
              </a:extLst>
            </a:blip>
            <a:stretch>
              <a:fillRect/>
            </a:stretch>
          </p:blipFill>
          <p:spPr>
            <a:xfrm>
              <a:off x="284099" y="2459450"/>
              <a:ext cx="1290690" cy="297051"/>
            </a:xfrm>
            <a:prstGeom prst="rect">
              <a:avLst/>
            </a:prstGeom>
          </p:spPr>
        </p:pic>
      </p:grpSp>
      <p:grpSp>
        <p:nvGrpSpPr>
          <p:cNvPr id="132" name="Group 131"/>
          <p:cNvGrpSpPr/>
          <p:nvPr/>
        </p:nvGrpSpPr>
        <p:grpSpPr>
          <a:xfrm>
            <a:off x="6942923" y="1071452"/>
            <a:ext cx="2488909" cy="1751563"/>
            <a:chOff x="9258126" y="1428034"/>
            <a:chExt cx="3319487" cy="2336080"/>
          </a:xfrm>
        </p:grpSpPr>
        <p:pic>
          <p:nvPicPr>
            <p:cNvPr id="122" name="Picture 121"/>
            <p:cNvPicPr>
              <a:picLocks noChangeAspect="1"/>
            </p:cNvPicPr>
            <p:nvPr/>
          </p:nvPicPr>
          <p:blipFill>
            <a:blip r:embed="rId3"/>
            <a:stretch>
              <a:fillRect/>
            </a:stretch>
          </p:blipFill>
          <p:spPr>
            <a:xfrm flipH="1" flipV="1">
              <a:off x="9258126" y="1428034"/>
              <a:ext cx="2946056" cy="2336080"/>
            </a:xfrm>
            <a:prstGeom prst="rect">
              <a:avLst/>
            </a:prstGeom>
          </p:spPr>
        </p:pic>
        <p:sp>
          <p:nvSpPr>
            <p:cNvPr id="124" name="TextBox 123"/>
            <p:cNvSpPr txBox="1"/>
            <p:nvPr/>
          </p:nvSpPr>
          <p:spPr>
            <a:xfrm>
              <a:off x="10178556" y="3053351"/>
              <a:ext cx="2104722" cy="544709"/>
            </a:xfrm>
            <a:prstGeom prst="rect">
              <a:avLst/>
            </a:prstGeom>
            <a:noFill/>
          </p:spPr>
          <p:txBody>
            <a:bodyPr wrap="square" lIns="137063" tIns="109650" rIns="137063" bIns="109650" rtlCol="0">
              <a:spAutoFit/>
            </a:bodyPr>
            <a:lstStyle/>
            <a:p>
              <a:pPr algn="ctr" defTabSz="685211">
                <a:lnSpc>
                  <a:spcPct val="90000"/>
                </a:lnSpc>
                <a:spcAft>
                  <a:spcPts val="450"/>
                </a:spcAft>
                <a:defRPr/>
              </a:pPr>
              <a:r>
                <a:rPr lang="en-US" sz="1350" kern="0">
                  <a:gradFill>
                    <a:gsLst>
                      <a:gs pos="2917">
                        <a:srgbClr val="505050"/>
                      </a:gs>
                      <a:gs pos="30000">
                        <a:srgbClr val="505050"/>
                      </a:gs>
                    </a:gsLst>
                    <a:lin ang="5400000" scaled="0"/>
                  </a:gradFill>
                  <a:latin typeface="Segoe UI"/>
                  <a:cs typeface="Segoe UI" panose="020B0502040204020203" pitchFamily="34" charset="0"/>
                </a:rPr>
                <a:t>Azure IoT </a:t>
              </a:r>
            </a:p>
          </p:txBody>
        </p:sp>
        <p:sp>
          <p:nvSpPr>
            <p:cNvPr id="125" name="TextBox 124"/>
            <p:cNvSpPr txBox="1"/>
            <p:nvPr/>
          </p:nvSpPr>
          <p:spPr>
            <a:xfrm>
              <a:off x="9389442" y="1729062"/>
              <a:ext cx="2746406" cy="544709"/>
            </a:xfrm>
            <a:prstGeom prst="rect">
              <a:avLst/>
            </a:prstGeom>
            <a:noFill/>
          </p:spPr>
          <p:txBody>
            <a:bodyPr wrap="square" lIns="137063" tIns="109650" rIns="137063" bIns="109650" rtlCol="0">
              <a:spAutoFit/>
            </a:bodyPr>
            <a:lstStyle/>
            <a:p>
              <a:pPr algn="ctr" defTabSz="685211">
                <a:lnSpc>
                  <a:spcPct val="90000"/>
                </a:lnSpc>
                <a:defRPr/>
              </a:pPr>
              <a:r>
                <a:rPr lang="en-US" sz="1350" kern="0">
                  <a:gradFill>
                    <a:gsLst>
                      <a:gs pos="2917">
                        <a:srgbClr val="505050"/>
                      </a:gs>
                      <a:gs pos="30000">
                        <a:srgbClr val="505050"/>
                      </a:gs>
                    </a:gsLst>
                    <a:lin ang="5400000" scaled="0"/>
                  </a:gradFill>
                  <a:latin typeface="Segoe UI"/>
                  <a:cs typeface="Segoe UI" panose="020B0502040204020203" pitchFamily="34" charset="0"/>
                </a:rPr>
                <a:t>Cortana Intelligence </a:t>
              </a:r>
            </a:p>
          </p:txBody>
        </p:sp>
        <p:grpSp>
          <p:nvGrpSpPr>
            <p:cNvPr id="126" name="Group 125"/>
            <p:cNvGrpSpPr/>
            <p:nvPr/>
          </p:nvGrpSpPr>
          <p:grpSpPr>
            <a:xfrm>
              <a:off x="9945474" y="2429138"/>
              <a:ext cx="2632139" cy="530855"/>
              <a:chOff x="4562559" y="5693643"/>
              <a:chExt cx="2632139" cy="530855"/>
            </a:xfrm>
          </p:grpSpPr>
          <p:sp>
            <p:nvSpPr>
              <p:cNvPr id="127" name="TextBox 126"/>
              <p:cNvSpPr txBox="1"/>
              <p:nvPr/>
            </p:nvSpPr>
            <p:spPr>
              <a:xfrm>
                <a:off x="4562559" y="5693643"/>
                <a:ext cx="2632139" cy="530855"/>
              </a:xfrm>
              <a:prstGeom prst="rect">
                <a:avLst/>
              </a:prstGeom>
              <a:noFill/>
            </p:spPr>
            <p:txBody>
              <a:bodyPr wrap="square" lIns="137063" tIns="109650" rIns="137063" bIns="109650" rtlCol="0">
                <a:spAutoFit/>
              </a:bodyPr>
              <a:lstStyle/>
              <a:p>
                <a:pPr algn="ctr" defTabSz="685211">
                  <a:lnSpc>
                    <a:spcPct val="90000"/>
                  </a:lnSpc>
                  <a:spcAft>
                    <a:spcPts val="450"/>
                  </a:spcAft>
                  <a:defRPr/>
                </a:pPr>
                <a:r>
                  <a:rPr lang="en-US" sz="1275" kern="0">
                    <a:gradFill>
                      <a:gsLst>
                        <a:gs pos="2917">
                          <a:srgbClr val="505050"/>
                        </a:gs>
                        <a:gs pos="30000">
                          <a:srgbClr val="505050"/>
                        </a:gs>
                      </a:gsLst>
                      <a:lin ang="5400000" scaled="0"/>
                    </a:gradFill>
                    <a:latin typeface="Segoe UI"/>
                    <a:cs typeface="Segoe UI" panose="020B0502040204020203" pitchFamily="34" charset="0"/>
                  </a:rPr>
                  <a:t>Power BI</a:t>
                </a:r>
              </a:p>
            </p:txBody>
          </p:sp>
          <p:pic>
            <p:nvPicPr>
              <p:cNvPr id="128" name="Picture 127"/>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9000" contrast="-70000"/>
                        </a14:imgEffect>
                      </a14:imgLayer>
                    </a14:imgProps>
                  </a:ext>
                  <a:ext uri="{28A0092B-C50C-407E-A947-70E740481C1C}">
                    <a14:useLocalDpi xmlns:a14="http://schemas.microsoft.com/office/drawing/2010/main" val="0"/>
                  </a:ext>
                </a:extLst>
              </a:blip>
              <a:stretch>
                <a:fillRect/>
              </a:stretch>
            </p:blipFill>
            <p:spPr>
              <a:xfrm>
                <a:off x="5074315" y="5697464"/>
                <a:ext cx="365051" cy="437288"/>
              </a:xfrm>
              <a:prstGeom prst="rect">
                <a:avLst/>
              </a:prstGeom>
            </p:spPr>
          </p:pic>
        </p:grpSp>
      </p:grpSp>
      <p:grpSp>
        <p:nvGrpSpPr>
          <p:cNvPr id="133" name="Group 132"/>
          <p:cNvGrpSpPr/>
          <p:nvPr/>
        </p:nvGrpSpPr>
        <p:grpSpPr>
          <a:xfrm>
            <a:off x="6942922" y="2892039"/>
            <a:ext cx="2306087" cy="1751563"/>
            <a:chOff x="9258126" y="3856172"/>
            <a:chExt cx="3075655" cy="2336080"/>
          </a:xfrm>
        </p:grpSpPr>
        <p:pic>
          <p:nvPicPr>
            <p:cNvPr id="121" name="Picture 120"/>
            <p:cNvPicPr>
              <a:picLocks noChangeAspect="1"/>
            </p:cNvPicPr>
            <p:nvPr/>
          </p:nvPicPr>
          <p:blipFill>
            <a:blip r:embed="rId3"/>
            <a:stretch>
              <a:fillRect/>
            </a:stretch>
          </p:blipFill>
          <p:spPr>
            <a:xfrm flipH="1">
              <a:off x="9258126" y="3856172"/>
              <a:ext cx="2946056" cy="2336080"/>
            </a:xfrm>
            <a:prstGeom prst="rect">
              <a:avLst/>
            </a:prstGeom>
          </p:spPr>
        </p:pic>
        <p:sp>
          <p:nvSpPr>
            <p:cNvPr id="129" name="TextBox 128"/>
            <p:cNvSpPr txBox="1"/>
            <p:nvPr/>
          </p:nvSpPr>
          <p:spPr>
            <a:xfrm>
              <a:off x="10229057" y="4850385"/>
              <a:ext cx="2104724" cy="544709"/>
            </a:xfrm>
            <a:prstGeom prst="rect">
              <a:avLst/>
            </a:prstGeom>
            <a:noFill/>
          </p:spPr>
          <p:txBody>
            <a:bodyPr wrap="square" lIns="137063" tIns="109650" rIns="137063" bIns="109650" rtlCol="0">
              <a:spAutoFit/>
            </a:bodyPr>
            <a:lstStyle/>
            <a:p>
              <a:pPr algn="ctr" defTabSz="685211">
                <a:lnSpc>
                  <a:spcPct val="90000"/>
                </a:lnSpc>
                <a:spcAft>
                  <a:spcPts val="450"/>
                </a:spcAft>
                <a:defRPr/>
              </a:pPr>
              <a:r>
                <a:rPr lang="en-US" sz="1350" kern="0">
                  <a:gradFill>
                    <a:gsLst>
                      <a:gs pos="2917">
                        <a:srgbClr val="505050"/>
                      </a:gs>
                      <a:gs pos="30000">
                        <a:srgbClr val="505050"/>
                      </a:gs>
                    </a:gsLst>
                    <a:lin ang="5400000" scaled="0"/>
                  </a:gradFill>
                  <a:latin typeface="Segoe UI"/>
                  <a:cs typeface="Segoe UI" panose="020B0502040204020203" pitchFamily="34" charset="0"/>
                </a:rPr>
                <a:t>AppSource</a:t>
              </a:r>
            </a:p>
          </p:txBody>
        </p:sp>
      </p:grpSp>
      <p:grpSp>
        <p:nvGrpSpPr>
          <p:cNvPr id="131" name="Group 130"/>
          <p:cNvGrpSpPr/>
          <p:nvPr/>
        </p:nvGrpSpPr>
        <p:grpSpPr>
          <a:xfrm>
            <a:off x="4558" y="2892038"/>
            <a:ext cx="2208915" cy="1751563"/>
            <a:chOff x="4349" y="3856172"/>
            <a:chExt cx="2946056" cy="2336080"/>
          </a:xfrm>
        </p:grpSpPr>
        <p:pic>
          <p:nvPicPr>
            <p:cNvPr id="59" name="Picture 58"/>
            <p:cNvPicPr>
              <a:picLocks noChangeAspect="1"/>
            </p:cNvPicPr>
            <p:nvPr/>
          </p:nvPicPr>
          <p:blipFill>
            <a:blip r:embed="rId3"/>
            <a:stretch>
              <a:fillRect/>
            </a:stretch>
          </p:blipFill>
          <p:spPr>
            <a:xfrm>
              <a:off x="4349" y="3856172"/>
              <a:ext cx="2946056" cy="2336080"/>
            </a:xfrm>
            <a:prstGeom prst="rect">
              <a:avLst/>
            </a:prstGeom>
          </p:spPr>
        </p:pic>
        <p:sp>
          <p:nvSpPr>
            <p:cNvPr id="130" name="TextBox 129"/>
            <p:cNvSpPr txBox="1"/>
            <p:nvPr/>
          </p:nvSpPr>
          <p:spPr>
            <a:xfrm>
              <a:off x="74321" y="4040206"/>
              <a:ext cx="2623383" cy="1957805"/>
            </a:xfrm>
            <a:prstGeom prst="rect">
              <a:avLst/>
            </a:prstGeom>
            <a:noFill/>
          </p:spPr>
          <p:txBody>
            <a:bodyPr wrap="square" lIns="137063" tIns="109650" rIns="137063" bIns="109650" rtlCol="0">
              <a:spAutoFit/>
            </a:bodyPr>
            <a:lstStyle/>
            <a:p>
              <a:pPr defTabSz="685211">
                <a:lnSpc>
                  <a:spcPct val="200000"/>
                </a:lnSpc>
                <a:defRPr/>
              </a:pPr>
              <a:r>
                <a:rPr lang="en-US" sz="1350" kern="0" err="1">
                  <a:gradFill>
                    <a:gsLst>
                      <a:gs pos="2917">
                        <a:srgbClr val="505050"/>
                      </a:gs>
                      <a:gs pos="30000">
                        <a:srgbClr val="505050"/>
                      </a:gs>
                    </a:gsLst>
                    <a:lin ang="5400000" scaled="0"/>
                  </a:gradFill>
                  <a:latin typeface="Segoe UI"/>
                  <a:cs typeface="Segoe UI" panose="020B0502040204020203" pitchFamily="34" charset="0"/>
                </a:rPr>
                <a:t>PowerApps</a:t>
              </a:r>
              <a:r>
                <a:rPr lang="en-US" sz="1350" kern="0">
                  <a:gradFill>
                    <a:gsLst>
                      <a:gs pos="2917">
                        <a:srgbClr val="505050"/>
                      </a:gs>
                      <a:gs pos="30000">
                        <a:srgbClr val="505050"/>
                      </a:gs>
                    </a:gsLst>
                    <a:lin ang="5400000" scaled="0"/>
                  </a:gradFill>
                  <a:latin typeface="Segoe UI"/>
                  <a:cs typeface="Segoe UI" panose="020B0502040204020203" pitchFamily="34" charset="0"/>
                </a:rPr>
                <a:t> </a:t>
              </a:r>
            </a:p>
            <a:p>
              <a:pPr defTabSz="685211">
                <a:lnSpc>
                  <a:spcPct val="200000"/>
                </a:lnSpc>
                <a:defRPr/>
              </a:pPr>
              <a:r>
                <a:rPr lang="en-US" sz="1350" kern="0">
                  <a:gradFill>
                    <a:gsLst>
                      <a:gs pos="2917">
                        <a:srgbClr val="505050"/>
                      </a:gs>
                      <a:gs pos="30000">
                        <a:srgbClr val="505050"/>
                      </a:gs>
                    </a:gsLst>
                    <a:lin ang="5400000" scaled="0"/>
                  </a:gradFill>
                  <a:latin typeface="Segoe UI"/>
                  <a:cs typeface="Segoe UI" panose="020B0502040204020203" pitchFamily="34" charset="0"/>
                </a:rPr>
                <a:t>Microsoft Flow </a:t>
              </a:r>
            </a:p>
            <a:p>
              <a:pPr defTabSz="685211">
                <a:lnSpc>
                  <a:spcPct val="200000"/>
                </a:lnSpc>
                <a:defRPr/>
              </a:pPr>
              <a:r>
                <a:rPr lang="en-US" sz="1350" kern="0">
                  <a:gradFill>
                    <a:gsLst>
                      <a:gs pos="2917">
                        <a:srgbClr val="505050"/>
                      </a:gs>
                      <a:gs pos="30000">
                        <a:srgbClr val="505050"/>
                      </a:gs>
                    </a:gsLst>
                    <a:lin ang="5400000" scaled="0"/>
                  </a:gradFill>
                  <a:latin typeface="Segoe UI"/>
                  <a:cs typeface="Segoe UI" panose="020B0502040204020203" pitchFamily="34" charset="0"/>
                </a:rPr>
                <a:t>Common Data Service</a:t>
              </a:r>
            </a:p>
          </p:txBody>
        </p:sp>
      </p:grpSp>
      <p:sp>
        <p:nvSpPr>
          <p:cNvPr id="3" name="Title 2"/>
          <p:cNvSpPr>
            <a:spLocks noGrp="1"/>
          </p:cNvSpPr>
          <p:nvPr>
            <p:ph type="title"/>
          </p:nvPr>
        </p:nvSpPr>
        <p:spPr/>
        <p:txBody>
          <a:bodyPr/>
          <a:lstStyle/>
          <a:p>
            <a:r>
              <a:rPr lang="en-US" dirty="0"/>
              <a:t>Microsoft Dynamics 365</a:t>
            </a:r>
          </a:p>
        </p:txBody>
      </p:sp>
      <p:pic>
        <p:nvPicPr>
          <p:cNvPr id="24" name="Picture 23"/>
          <p:cNvPicPr>
            <a:picLocks noChangeAspect="1"/>
          </p:cNvPicPr>
          <p:nvPr/>
        </p:nvPicPr>
        <p:blipFill>
          <a:blip r:embed="rId8"/>
          <a:stretch>
            <a:fillRect/>
          </a:stretch>
        </p:blipFill>
        <p:spPr>
          <a:xfrm>
            <a:off x="3706714" y="2077213"/>
            <a:ext cx="1104586" cy="1018885"/>
          </a:xfrm>
          <a:prstGeom prst="rect">
            <a:avLst/>
          </a:prstGeom>
        </p:spPr>
      </p:pic>
      <p:pic>
        <p:nvPicPr>
          <p:cNvPr id="25" name="Picture 24"/>
          <p:cNvPicPr>
            <a:picLocks noChangeAspect="1"/>
          </p:cNvPicPr>
          <p:nvPr/>
        </p:nvPicPr>
        <p:blipFill>
          <a:blip r:embed="rId9"/>
          <a:stretch>
            <a:fillRect/>
          </a:stretch>
        </p:blipFill>
        <p:spPr>
          <a:xfrm>
            <a:off x="4865536" y="1686177"/>
            <a:ext cx="1618791" cy="885574"/>
          </a:xfrm>
          <a:prstGeom prst="rect">
            <a:avLst/>
          </a:prstGeom>
        </p:spPr>
      </p:pic>
      <p:pic>
        <p:nvPicPr>
          <p:cNvPr id="29" name="Picture 28"/>
          <p:cNvPicPr>
            <a:picLocks noChangeAspect="1"/>
          </p:cNvPicPr>
          <p:nvPr/>
        </p:nvPicPr>
        <p:blipFill>
          <a:blip r:embed="rId10"/>
          <a:stretch>
            <a:fillRect/>
          </a:stretch>
        </p:blipFill>
        <p:spPr>
          <a:xfrm>
            <a:off x="6931047" y="1808518"/>
            <a:ext cx="647516" cy="1228376"/>
          </a:xfrm>
          <a:prstGeom prst="rect">
            <a:avLst/>
          </a:prstGeom>
        </p:spPr>
      </p:pic>
      <p:pic>
        <p:nvPicPr>
          <p:cNvPr id="30" name="Picture 29"/>
          <p:cNvPicPr>
            <a:picLocks noChangeAspect="1"/>
          </p:cNvPicPr>
          <p:nvPr/>
        </p:nvPicPr>
        <p:blipFill>
          <a:blip r:embed="rId11"/>
          <a:stretch>
            <a:fillRect/>
          </a:stretch>
        </p:blipFill>
        <p:spPr>
          <a:xfrm>
            <a:off x="6289948" y="3502244"/>
            <a:ext cx="1095065" cy="523726"/>
          </a:xfrm>
          <a:prstGeom prst="rect">
            <a:avLst/>
          </a:prstGeom>
        </p:spPr>
      </p:pic>
      <p:pic>
        <p:nvPicPr>
          <p:cNvPr id="31" name="Picture 30"/>
          <p:cNvPicPr>
            <a:picLocks noChangeAspect="1"/>
          </p:cNvPicPr>
          <p:nvPr/>
        </p:nvPicPr>
        <p:blipFill>
          <a:blip r:embed="rId12"/>
          <a:stretch>
            <a:fillRect/>
          </a:stretch>
        </p:blipFill>
        <p:spPr>
          <a:xfrm>
            <a:off x="5095520" y="3358583"/>
            <a:ext cx="771306" cy="542771"/>
          </a:xfrm>
          <a:prstGeom prst="rect">
            <a:avLst/>
          </a:prstGeom>
        </p:spPr>
      </p:pic>
      <p:pic>
        <p:nvPicPr>
          <p:cNvPr id="34" name="Picture 33"/>
          <p:cNvPicPr>
            <a:picLocks noChangeAspect="1"/>
          </p:cNvPicPr>
          <p:nvPr/>
        </p:nvPicPr>
        <p:blipFill>
          <a:blip r:embed="rId13"/>
          <a:stretch>
            <a:fillRect/>
          </a:stretch>
        </p:blipFill>
        <p:spPr>
          <a:xfrm>
            <a:off x="1970135" y="1678932"/>
            <a:ext cx="1209332" cy="295192"/>
          </a:xfrm>
          <a:prstGeom prst="rect">
            <a:avLst/>
          </a:prstGeom>
        </p:spPr>
      </p:pic>
      <p:pic>
        <p:nvPicPr>
          <p:cNvPr id="35" name="Picture 34"/>
          <p:cNvPicPr>
            <a:picLocks noChangeAspect="1"/>
          </p:cNvPicPr>
          <p:nvPr/>
        </p:nvPicPr>
        <p:blipFill>
          <a:blip r:embed="rId14"/>
          <a:stretch>
            <a:fillRect/>
          </a:stretch>
        </p:blipFill>
        <p:spPr>
          <a:xfrm>
            <a:off x="1559021" y="2354393"/>
            <a:ext cx="123790" cy="971274"/>
          </a:xfrm>
          <a:prstGeom prst="rect">
            <a:avLst/>
          </a:prstGeom>
        </p:spPr>
      </p:pic>
      <p:pic>
        <p:nvPicPr>
          <p:cNvPr id="36" name="Picture 35"/>
          <p:cNvPicPr>
            <a:picLocks noChangeAspect="1"/>
          </p:cNvPicPr>
          <p:nvPr/>
        </p:nvPicPr>
        <p:blipFill>
          <a:blip r:embed="rId15"/>
          <a:stretch>
            <a:fillRect/>
          </a:stretch>
        </p:blipFill>
        <p:spPr>
          <a:xfrm>
            <a:off x="1951091" y="3716083"/>
            <a:ext cx="1247421" cy="304713"/>
          </a:xfrm>
          <a:prstGeom prst="rect">
            <a:avLst/>
          </a:prstGeom>
        </p:spPr>
      </p:pic>
      <p:pic>
        <p:nvPicPr>
          <p:cNvPr id="68" name="Picture 67"/>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4530078" y="1573144"/>
            <a:ext cx="1255390" cy="1271028"/>
          </a:xfrm>
          <a:prstGeom prst="ellipse">
            <a:avLst/>
          </a:prstGeom>
          <a:ln w="19050">
            <a:solidFill>
              <a:schemeClr val="tx1">
                <a:lumMod val="75000"/>
              </a:schemeClr>
            </a:solidFill>
          </a:ln>
        </p:spPr>
      </p:pic>
      <p:grpSp>
        <p:nvGrpSpPr>
          <p:cNvPr id="45" name="Group 44"/>
          <p:cNvGrpSpPr/>
          <p:nvPr/>
        </p:nvGrpSpPr>
        <p:grpSpPr>
          <a:xfrm>
            <a:off x="2863083" y="1310659"/>
            <a:ext cx="1214673" cy="763715"/>
            <a:chOff x="3816798" y="1667554"/>
            <a:chExt cx="1620024" cy="1018576"/>
          </a:xfrm>
        </p:grpSpPr>
        <p:pic>
          <p:nvPicPr>
            <p:cNvPr id="70" name="Picture 6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410286" y="2246829"/>
              <a:ext cx="439301" cy="439301"/>
            </a:xfrm>
            <a:prstGeom prst="rect">
              <a:avLst/>
            </a:prstGeom>
          </p:spPr>
        </p:pic>
        <p:sp>
          <p:nvSpPr>
            <p:cNvPr id="79" name="TextBox 78"/>
            <p:cNvSpPr txBox="1"/>
            <p:nvPr/>
          </p:nvSpPr>
          <p:spPr>
            <a:xfrm>
              <a:off x="3816798" y="1667554"/>
              <a:ext cx="1620024" cy="443325"/>
            </a:xfrm>
            <a:prstGeom prst="rect">
              <a:avLst/>
            </a:prstGeom>
            <a:noFill/>
          </p:spPr>
          <p:txBody>
            <a:bodyPr wrap="square" lIns="0" tIns="0" rIns="0" bIns="0" rtlCol="0" anchor="ctr">
              <a:spAutoFit/>
            </a:bodyPr>
            <a:lstStyle/>
            <a:p>
              <a:pPr algn="ctr" defTabSz="685344">
                <a:lnSpc>
                  <a:spcPct val="90000"/>
                </a:lnSpc>
                <a:spcAft>
                  <a:spcPts val="450"/>
                </a:spcAft>
              </a:pPr>
              <a:r>
                <a:rPr lang="en-US" sz="1200" kern="0">
                  <a:gradFill>
                    <a:gsLst>
                      <a:gs pos="2917">
                        <a:srgbClr val="505050"/>
                      </a:gs>
                      <a:gs pos="30000">
                        <a:srgbClr val="505050"/>
                      </a:gs>
                    </a:gsLst>
                    <a:lin ang="5400000" scaled="0"/>
                  </a:gradFill>
                  <a:latin typeface="Segoe UI"/>
                </a:rPr>
                <a:t>Project Service Automation</a:t>
              </a:r>
            </a:p>
          </p:txBody>
        </p:sp>
      </p:grpSp>
      <p:grpSp>
        <p:nvGrpSpPr>
          <p:cNvPr id="49" name="Group 48"/>
          <p:cNvGrpSpPr/>
          <p:nvPr/>
        </p:nvGrpSpPr>
        <p:grpSpPr>
          <a:xfrm>
            <a:off x="4492463" y="3097398"/>
            <a:ext cx="862503" cy="639753"/>
            <a:chOff x="5961672" y="4065887"/>
            <a:chExt cx="1150330" cy="853245"/>
          </a:xfrm>
        </p:grpSpPr>
        <p:pic>
          <p:nvPicPr>
            <p:cNvPr id="73" name="Picture 7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332740" y="4065887"/>
              <a:ext cx="470266" cy="346116"/>
            </a:xfrm>
            <a:prstGeom prst="rect">
              <a:avLst/>
            </a:prstGeom>
          </p:spPr>
        </p:pic>
        <p:sp>
          <p:nvSpPr>
            <p:cNvPr id="87" name="TextBox 86"/>
            <p:cNvSpPr txBox="1"/>
            <p:nvPr/>
          </p:nvSpPr>
          <p:spPr>
            <a:xfrm>
              <a:off x="5961672" y="4697471"/>
              <a:ext cx="1150330" cy="221661"/>
            </a:xfrm>
            <a:prstGeom prst="rect">
              <a:avLst/>
            </a:prstGeom>
            <a:noFill/>
          </p:spPr>
          <p:txBody>
            <a:bodyPr wrap="square" lIns="0" tIns="0" rIns="0" bIns="0" rtlCol="0" anchor="ctr">
              <a:spAutoFit/>
            </a:bodyPr>
            <a:lstStyle/>
            <a:p>
              <a:pPr algn="ctr" defTabSz="685344">
                <a:lnSpc>
                  <a:spcPct val="90000"/>
                </a:lnSpc>
                <a:spcAft>
                  <a:spcPts val="450"/>
                </a:spcAft>
              </a:pPr>
              <a:r>
                <a:rPr lang="en-US" sz="1200" kern="0">
                  <a:gradFill>
                    <a:gsLst>
                      <a:gs pos="2917">
                        <a:srgbClr val="505050"/>
                      </a:gs>
                      <a:gs pos="30000">
                        <a:srgbClr val="505050"/>
                      </a:gs>
                    </a:gsLst>
                    <a:lin ang="5400000" scaled="0"/>
                  </a:gradFill>
                  <a:latin typeface="Segoe UI"/>
                </a:rPr>
                <a:t>Marketing*</a:t>
              </a:r>
            </a:p>
          </p:txBody>
        </p:sp>
      </p:grpSp>
      <p:grpSp>
        <p:nvGrpSpPr>
          <p:cNvPr id="46" name="Group 45"/>
          <p:cNvGrpSpPr/>
          <p:nvPr/>
        </p:nvGrpSpPr>
        <p:grpSpPr>
          <a:xfrm>
            <a:off x="6318369" y="1603613"/>
            <a:ext cx="732071" cy="569405"/>
            <a:chOff x="8425152" y="2137779"/>
            <a:chExt cx="976373" cy="759420"/>
          </a:xfrm>
        </p:grpSpPr>
        <p:pic>
          <p:nvPicPr>
            <p:cNvPr id="69" name="Picture 6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718093" y="2137779"/>
              <a:ext cx="378297" cy="378295"/>
            </a:xfrm>
            <a:prstGeom prst="rect">
              <a:avLst/>
            </a:prstGeom>
            <a:solidFill>
              <a:schemeClr val="bg1"/>
            </a:solidFill>
          </p:spPr>
        </p:pic>
        <p:sp>
          <p:nvSpPr>
            <p:cNvPr id="88" name="TextBox 87"/>
            <p:cNvSpPr txBox="1"/>
            <p:nvPr/>
          </p:nvSpPr>
          <p:spPr>
            <a:xfrm>
              <a:off x="8425152" y="2675538"/>
              <a:ext cx="976373" cy="221661"/>
            </a:xfrm>
            <a:prstGeom prst="rect">
              <a:avLst/>
            </a:prstGeom>
            <a:noFill/>
          </p:spPr>
          <p:txBody>
            <a:bodyPr wrap="square" lIns="0" tIns="0" rIns="0" bIns="0" rtlCol="0" anchor="ctr">
              <a:spAutoFit/>
            </a:bodyPr>
            <a:lstStyle/>
            <a:p>
              <a:pPr algn="ctr" defTabSz="685344">
                <a:lnSpc>
                  <a:spcPct val="90000"/>
                </a:lnSpc>
                <a:spcAft>
                  <a:spcPts val="450"/>
                </a:spcAft>
              </a:pPr>
              <a:r>
                <a:rPr lang="en-US" sz="1200" kern="0">
                  <a:gradFill>
                    <a:gsLst>
                      <a:gs pos="2917">
                        <a:srgbClr val="505050"/>
                      </a:gs>
                      <a:gs pos="30000">
                        <a:srgbClr val="505050"/>
                      </a:gs>
                    </a:gsLst>
                    <a:lin ang="5400000" scaled="0"/>
                  </a:gradFill>
                  <a:latin typeface="Segoe UI"/>
                </a:rPr>
                <a:t>Sales</a:t>
              </a:r>
            </a:p>
          </p:txBody>
        </p:sp>
      </p:grpSp>
      <p:grpSp>
        <p:nvGrpSpPr>
          <p:cNvPr id="47" name="Group 46"/>
          <p:cNvGrpSpPr/>
          <p:nvPr/>
        </p:nvGrpSpPr>
        <p:grpSpPr>
          <a:xfrm>
            <a:off x="6541970" y="3056034"/>
            <a:ext cx="1015398" cy="347349"/>
            <a:chOff x="8723372" y="4074897"/>
            <a:chExt cx="1354248" cy="463264"/>
          </a:xfrm>
        </p:grpSpPr>
        <p:pic>
          <p:nvPicPr>
            <p:cNvPr id="74" name="Picture 7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759252" y="4074897"/>
              <a:ext cx="318368" cy="432567"/>
            </a:xfrm>
            <a:prstGeom prst="rect">
              <a:avLst/>
            </a:prstGeom>
          </p:spPr>
        </p:pic>
        <p:sp>
          <p:nvSpPr>
            <p:cNvPr id="90" name="TextBox 89"/>
            <p:cNvSpPr txBox="1"/>
            <p:nvPr/>
          </p:nvSpPr>
          <p:spPr>
            <a:xfrm>
              <a:off x="8723372" y="4094836"/>
              <a:ext cx="976373" cy="443325"/>
            </a:xfrm>
            <a:prstGeom prst="rect">
              <a:avLst/>
            </a:prstGeom>
            <a:noFill/>
          </p:spPr>
          <p:txBody>
            <a:bodyPr wrap="square" lIns="0" tIns="0" rIns="0" bIns="0" rtlCol="0" anchor="ctr">
              <a:spAutoFit/>
            </a:bodyPr>
            <a:lstStyle/>
            <a:p>
              <a:pPr algn="ctr" defTabSz="685344">
                <a:lnSpc>
                  <a:spcPct val="90000"/>
                </a:lnSpc>
                <a:spcAft>
                  <a:spcPts val="450"/>
                </a:spcAft>
              </a:pPr>
              <a:r>
                <a:rPr lang="en-US" sz="1200" kern="0">
                  <a:solidFill>
                    <a:srgbClr val="0078D7"/>
                  </a:solidFill>
                  <a:latin typeface="Segoe UI"/>
                </a:rPr>
                <a:t>Customer Service</a:t>
              </a:r>
            </a:p>
          </p:txBody>
        </p:sp>
      </p:grpSp>
      <p:grpSp>
        <p:nvGrpSpPr>
          <p:cNvPr id="48" name="Group 47"/>
          <p:cNvGrpSpPr/>
          <p:nvPr/>
        </p:nvGrpSpPr>
        <p:grpSpPr>
          <a:xfrm>
            <a:off x="5679404" y="3836892"/>
            <a:ext cx="732071" cy="669665"/>
            <a:chOff x="7572957" y="5116335"/>
            <a:chExt cx="976373" cy="893140"/>
          </a:xfrm>
        </p:grpSpPr>
        <p:pic>
          <p:nvPicPr>
            <p:cNvPr id="71" name="Picture 7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855299" y="5116335"/>
              <a:ext cx="438092" cy="322436"/>
            </a:xfrm>
            <a:prstGeom prst="rect">
              <a:avLst/>
            </a:prstGeom>
          </p:spPr>
        </p:pic>
        <p:sp>
          <p:nvSpPr>
            <p:cNvPr id="94" name="TextBox 93"/>
            <p:cNvSpPr txBox="1"/>
            <p:nvPr/>
          </p:nvSpPr>
          <p:spPr>
            <a:xfrm>
              <a:off x="7572957" y="5566150"/>
              <a:ext cx="976373" cy="443325"/>
            </a:xfrm>
            <a:prstGeom prst="rect">
              <a:avLst/>
            </a:prstGeom>
            <a:noFill/>
          </p:spPr>
          <p:txBody>
            <a:bodyPr wrap="square" lIns="0" tIns="0" rIns="0" bIns="0" rtlCol="0" anchor="ctr">
              <a:spAutoFit/>
            </a:bodyPr>
            <a:lstStyle/>
            <a:p>
              <a:pPr algn="ctr" defTabSz="685344">
                <a:lnSpc>
                  <a:spcPct val="90000"/>
                </a:lnSpc>
                <a:spcAft>
                  <a:spcPts val="450"/>
                </a:spcAft>
              </a:pPr>
              <a:r>
                <a:rPr lang="en-US" sz="1200" kern="0">
                  <a:solidFill>
                    <a:srgbClr val="0078D7"/>
                  </a:solidFill>
                  <a:latin typeface="Segoe UI"/>
                </a:rPr>
                <a:t>Field Service</a:t>
              </a:r>
            </a:p>
          </p:txBody>
        </p:sp>
      </p:grpSp>
      <p:grpSp>
        <p:nvGrpSpPr>
          <p:cNvPr id="66" name="Group 65"/>
          <p:cNvGrpSpPr/>
          <p:nvPr/>
        </p:nvGrpSpPr>
        <p:grpSpPr>
          <a:xfrm>
            <a:off x="1659662" y="2015988"/>
            <a:ext cx="1373759" cy="399383"/>
            <a:chOff x="2172022" y="2707653"/>
            <a:chExt cx="1832199" cy="532661"/>
          </a:xfrm>
        </p:grpSpPr>
        <p:sp>
          <p:nvSpPr>
            <p:cNvPr id="78" name="TextBox 77"/>
            <p:cNvSpPr txBox="1"/>
            <p:nvPr/>
          </p:nvSpPr>
          <p:spPr>
            <a:xfrm>
              <a:off x="2593720" y="2796990"/>
              <a:ext cx="1410501" cy="443324"/>
            </a:xfrm>
            <a:prstGeom prst="rect">
              <a:avLst/>
            </a:prstGeom>
            <a:noFill/>
          </p:spPr>
          <p:txBody>
            <a:bodyPr wrap="square" lIns="0" tIns="0" rIns="0" bIns="0" rtlCol="0" anchor="ctr">
              <a:spAutoFit/>
            </a:bodyPr>
            <a:lstStyle/>
            <a:p>
              <a:pPr algn="ctr" defTabSz="685344">
                <a:lnSpc>
                  <a:spcPct val="90000"/>
                </a:lnSpc>
                <a:spcAft>
                  <a:spcPts val="450"/>
                </a:spcAft>
              </a:pPr>
              <a:r>
                <a:rPr lang="en-US" sz="1200" kern="0">
                  <a:gradFill>
                    <a:gsLst>
                      <a:gs pos="2917">
                        <a:srgbClr val="505050"/>
                      </a:gs>
                      <a:gs pos="30000">
                        <a:srgbClr val="505050"/>
                      </a:gs>
                    </a:gsLst>
                    <a:lin ang="5400000" scaled="0"/>
                  </a:gradFill>
                  <a:latin typeface="Segoe UI"/>
                </a:rPr>
                <a:t>Finance and Operations</a:t>
              </a:r>
            </a:p>
          </p:txBody>
        </p:sp>
        <p:pic>
          <p:nvPicPr>
            <p:cNvPr id="117" name="Picture 11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172022" y="2707653"/>
              <a:ext cx="485925" cy="485925"/>
            </a:xfrm>
            <a:prstGeom prst="rect">
              <a:avLst/>
            </a:prstGeom>
          </p:spPr>
        </p:pic>
      </p:grpSp>
      <p:sp>
        <p:nvSpPr>
          <p:cNvPr id="134" name="Rectangle 133"/>
          <p:cNvSpPr/>
          <p:nvPr/>
        </p:nvSpPr>
        <p:spPr bwMode="auto">
          <a:xfrm>
            <a:off x="6629710" y="4808929"/>
            <a:ext cx="2913409" cy="304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2" tIns="109681" rIns="137102" bIns="109681" numCol="1" spcCol="0" rtlCol="0" fromWordArt="0" anchor="ctr" anchorCtr="0" forceAA="0" compatLnSpc="1">
            <a:prstTxWarp prst="textNoShape">
              <a:avLst/>
            </a:prstTxWarp>
            <a:noAutofit/>
          </a:bodyPr>
          <a:lstStyle/>
          <a:p>
            <a:pPr defTabSz="699023" fontAlgn="base">
              <a:lnSpc>
                <a:spcPct val="0"/>
              </a:lnSpc>
              <a:spcBef>
                <a:spcPct val="0"/>
              </a:spcBef>
              <a:spcAft>
                <a:spcPct val="0"/>
              </a:spcAft>
            </a:pPr>
            <a:r>
              <a:rPr lang="en-US" sz="900" kern="0">
                <a:solidFill>
                  <a:srgbClr val="FFFFFF">
                    <a:lumMod val="65000"/>
                  </a:srgbClr>
                </a:solidFill>
                <a:latin typeface="Segoe UI"/>
              </a:rPr>
              <a:t>*Brought to you by Adobe Marketing Cloud</a:t>
            </a:r>
            <a:endParaRPr lang="en-US" sz="1500" kern="0">
              <a:solidFill>
                <a:srgbClr val="FFFFFF">
                  <a:lumMod val="65000"/>
                </a:srgbClr>
              </a:solidFill>
              <a:latin typeface="Segoe UI"/>
              <a:ea typeface="Segoe UI" pitchFamily="34" charset="0"/>
              <a:cs typeface="Segoe UI" pitchFamily="34" charset="0"/>
            </a:endParaRPr>
          </a:p>
        </p:txBody>
      </p:sp>
      <p:grpSp>
        <p:nvGrpSpPr>
          <p:cNvPr id="7" name="Group 6"/>
          <p:cNvGrpSpPr/>
          <p:nvPr/>
        </p:nvGrpSpPr>
        <p:grpSpPr>
          <a:xfrm>
            <a:off x="3251237" y="3596058"/>
            <a:ext cx="494679" cy="586484"/>
            <a:chOff x="5330160" y="5416477"/>
            <a:chExt cx="659760" cy="782199"/>
          </a:xfrm>
        </p:grpSpPr>
        <p:pic>
          <p:nvPicPr>
            <p:cNvPr id="6" name="Picture 5"/>
            <p:cNvPicPr>
              <a:picLocks noChangeAspect="1"/>
            </p:cNvPicPr>
            <p:nvPr/>
          </p:nvPicPr>
          <p:blipFill>
            <a:blip r:embed="rId2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30986" y="5416477"/>
              <a:ext cx="496270" cy="496270"/>
            </a:xfrm>
            <a:prstGeom prst="rect">
              <a:avLst/>
            </a:prstGeom>
          </p:spPr>
        </p:pic>
        <p:sp>
          <p:nvSpPr>
            <p:cNvPr id="60" name="TextBox 59"/>
            <p:cNvSpPr txBox="1"/>
            <p:nvPr/>
          </p:nvSpPr>
          <p:spPr>
            <a:xfrm>
              <a:off x="5330160" y="5977015"/>
              <a:ext cx="659760" cy="221661"/>
            </a:xfrm>
            <a:prstGeom prst="rect">
              <a:avLst/>
            </a:prstGeom>
            <a:noFill/>
          </p:spPr>
          <p:txBody>
            <a:bodyPr wrap="square" lIns="0" tIns="0" rIns="0" bIns="0" rtlCol="0" anchor="ctr">
              <a:spAutoFit/>
            </a:bodyPr>
            <a:lstStyle/>
            <a:p>
              <a:pPr algn="ctr" defTabSz="685344">
                <a:lnSpc>
                  <a:spcPct val="90000"/>
                </a:lnSpc>
                <a:spcAft>
                  <a:spcPts val="450"/>
                </a:spcAft>
              </a:pPr>
              <a:r>
                <a:rPr lang="en-US" sz="1200" kern="0">
                  <a:gradFill>
                    <a:gsLst>
                      <a:gs pos="2917">
                        <a:srgbClr val="505050"/>
                      </a:gs>
                      <a:gs pos="30000">
                        <a:srgbClr val="505050"/>
                      </a:gs>
                    </a:gsLst>
                    <a:lin ang="5400000" scaled="0"/>
                  </a:gradFill>
                  <a:latin typeface="Segoe UI"/>
                </a:rPr>
                <a:t>Retail</a:t>
              </a:r>
            </a:p>
          </p:txBody>
        </p:sp>
      </p:grpSp>
      <p:grpSp>
        <p:nvGrpSpPr>
          <p:cNvPr id="8" name="Group 7"/>
          <p:cNvGrpSpPr/>
          <p:nvPr/>
        </p:nvGrpSpPr>
        <p:grpSpPr>
          <a:xfrm>
            <a:off x="1692810" y="3314621"/>
            <a:ext cx="846827" cy="342275"/>
            <a:chOff x="5445649" y="5438771"/>
            <a:chExt cx="1129423" cy="456496"/>
          </a:xfrm>
        </p:grpSpPr>
        <p:pic>
          <p:nvPicPr>
            <p:cNvPr id="4" name="Picture 3"/>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445649" y="5438771"/>
              <a:ext cx="458206" cy="456496"/>
            </a:xfrm>
            <a:prstGeom prst="rect">
              <a:avLst/>
            </a:prstGeom>
          </p:spPr>
        </p:pic>
        <p:sp>
          <p:nvSpPr>
            <p:cNvPr id="63" name="TextBox 62"/>
            <p:cNvSpPr txBox="1"/>
            <p:nvPr/>
          </p:nvSpPr>
          <p:spPr>
            <a:xfrm>
              <a:off x="5915312" y="5553058"/>
              <a:ext cx="659760" cy="221661"/>
            </a:xfrm>
            <a:prstGeom prst="rect">
              <a:avLst/>
            </a:prstGeom>
            <a:noFill/>
          </p:spPr>
          <p:txBody>
            <a:bodyPr wrap="square" lIns="0" tIns="0" rIns="0" bIns="0" rtlCol="0" anchor="ctr">
              <a:spAutoFit/>
            </a:bodyPr>
            <a:lstStyle/>
            <a:p>
              <a:pPr algn="ctr" defTabSz="685344">
                <a:lnSpc>
                  <a:spcPct val="90000"/>
                </a:lnSpc>
                <a:spcAft>
                  <a:spcPts val="450"/>
                </a:spcAft>
              </a:pPr>
              <a:r>
                <a:rPr lang="en-US" sz="1200" kern="0">
                  <a:gradFill>
                    <a:gsLst>
                      <a:gs pos="2917">
                        <a:srgbClr val="505050"/>
                      </a:gs>
                      <a:gs pos="30000">
                        <a:srgbClr val="505050"/>
                      </a:gs>
                    </a:gsLst>
                    <a:lin ang="5400000" scaled="0"/>
                  </a:gradFill>
                  <a:latin typeface="Segoe UI"/>
                </a:rPr>
                <a:t>Talent</a:t>
              </a:r>
            </a:p>
          </p:txBody>
        </p:sp>
      </p:grpSp>
      <p:pic>
        <p:nvPicPr>
          <p:cNvPr id="56" name="Picture 55"/>
          <p:cNvPicPr>
            <a:picLocks noChangeAspect="1"/>
          </p:cNvPicPr>
          <p:nvPr/>
        </p:nvPicPr>
        <p:blipFill>
          <a:blip r:embed="rId25"/>
          <a:stretch>
            <a:fillRect/>
          </a:stretch>
        </p:blipFill>
        <p:spPr>
          <a:xfrm>
            <a:off x="3616379" y="2942836"/>
            <a:ext cx="870856" cy="753881"/>
          </a:xfrm>
          <a:prstGeom prst="rect">
            <a:avLst/>
          </a:prstGeom>
        </p:spPr>
      </p:pic>
    </p:spTree>
    <p:extLst>
      <p:ext uri="{BB962C8B-B14F-4D97-AF65-F5344CB8AC3E}">
        <p14:creationId xmlns:p14="http://schemas.microsoft.com/office/powerpoint/2010/main" val="100576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par>
                                <p:cTn id="14" presetID="10" presetClass="entr" presetSubtype="0" fill="hold" nodeType="withEffect">
                                  <p:stCondLst>
                                    <p:cond delay="20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250"/>
                                        <p:tgtEl>
                                          <p:spTgt spid="46"/>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up)">
                                      <p:cBhvr>
                                        <p:cTn id="20" dur="500"/>
                                        <p:tgtEl>
                                          <p:spTgt spid="29"/>
                                        </p:tgtEl>
                                      </p:cBhvr>
                                    </p:animEffect>
                                  </p:childTnLst>
                                </p:cTn>
                              </p:par>
                              <p:par>
                                <p:cTn id="21" presetID="10" presetClass="entr" presetSubtype="0" fill="hold" nodeType="withEffect">
                                  <p:stCondLst>
                                    <p:cond delay="20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250"/>
                                        <p:tgtEl>
                                          <p:spTgt spid="47"/>
                                        </p:tgtEl>
                                      </p:cBhvr>
                                    </p:animEffect>
                                  </p:childTnLst>
                                </p:cTn>
                              </p:par>
                            </p:childTnLst>
                          </p:cTn>
                        </p:par>
                        <p:par>
                          <p:cTn id="24" fill="hold">
                            <p:stCondLst>
                              <p:cond delay="1500"/>
                            </p:stCondLst>
                            <p:childTnLst>
                              <p:par>
                                <p:cTn id="25" presetID="22" presetClass="entr" presetSubtype="2"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500"/>
                                        <p:tgtEl>
                                          <p:spTgt spid="30"/>
                                        </p:tgtEl>
                                      </p:cBhvr>
                                    </p:animEffect>
                                  </p:childTnLst>
                                </p:cTn>
                              </p:par>
                              <p:par>
                                <p:cTn id="28" presetID="10" presetClass="entr" presetSubtype="0" fill="hold" nodeType="withEffect">
                                  <p:stCondLst>
                                    <p:cond delay="20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250"/>
                                        <p:tgtEl>
                                          <p:spTgt spid="48"/>
                                        </p:tgtEl>
                                      </p:cBhvr>
                                    </p:animEffect>
                                  </p:childTnLst>
                                </p:cTn>
                              </p:par>
                            </p:childTnLst>
                          </p:cTn>
                        </p:par>
                        <p:par>
                          <p:cTn id="31" fill="hold">
                            <p:stCondLst>
                              <p:cond delay="2000"/>
                            </p:stCondLst>
                            <p:childTnLst>
                              <p:par>
                                <p:cTn id="32" presetID="22" presetClass="entr" presetSubtype="2" fill="hold"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right)">
                                      <p:cBhvr>
                                        <p:cTn id="34" dur="500"/>
                                        <p:tgtEl>
                                          <p:spTgt spid="31"/>
                                        </p:tgtEl>
                                      </p:cBhvr>
                                    </p:animEffect>
                                  </p:childTnLst>
                                </p:cTn>
                              </p:par>
                              <p:par>
                                <p:cTn id="35" presetID="10" presetClass="entr" presetSubtype="0" fill="hold" nodeType="withEffect">
                                  <p:stCondLst>
                                    <p:cond delay="20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250"/>
                                        <p:tgtEl>
                                          <p:spTgt spid="49"/>
                                        </p:tgtEl>
                                      </p:cBhvr>
                                    </p:animEffect>
                                  </p:childTnLst>
                                </p:cTn>
                              </p:par>
                            </p:childTnLst>
                          </p:cTn>
                        </p:par>
                        <p:par>
                          <p:cTn id="38" fill="hold">
                            <p:stCondLst>
                              <p:cond delay="2500"/>
                            </p:stCondLst>
                            <p:childTnLst>
                              <p:par>
                                <p:cTn id="39" presetID="22" presetClass="entr" presetSubtype="2" fill="hold"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right)">
                                      <p:cBhvr>
                                        <p:cTn id="41" dur="500"/>
                                        <p:tgtEl>
                                          <p:spTgt spid="24"/>
                                        </p:tgtEl>
                                      </p:cBhvr>
                                    </p:animEffect>
                                  </p:childTnLst>
                                </p:cTn>
                              </p:par>
                              <p:par>
                                <p:cTn id="42" presetID="10" presetClass="entr" presetSubtype="0" fill="hold" nodeType="withEffect">
                                  <p:stCondLst>
                                    <p:cond delay="20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250"/>
                                        <p:tgtEl>
                                          <p:spTgt spid="45"/>
                                        </p:tgtEl>
                                      </p:cBhvr>
                                    </p:animEffect>
                                  </p:childTnLst>
                                </p:cTn>
                              </p:par>
                            </p:childTnLst>
                          </p:cTn>
                        </p:par>
                        <p:par>
                          <p:cTn id="45" fill="hold">
                            <p:stCondLst>
                              <p:cond delay="3000"/>
                            </p:stCondLst>
                            <p:childTnLst>
                              <p:par>
                                <p:cTn id="46" presetID="22" presetClass="entr" presetSubtype="2" fill="hold" nodeType="after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right)">
                                      <p:cBhvr>
                                        <p:cTn id="48" dur="500"/>
                                        <p:tgtEl>
                                          <p:spTgt spid="34"/>
                                        </p:tgtEl>
                                      </p:cBhvr>
                                    </p:animEffect>
                                  </p:childTnLst>
                                </p:cTn>
                              </p:par>
                              <p:par>
                                <p:cTn id="49" presetID="10" presetClass="entr" presetSubtype="0" fill="hold" nodeType="withEffect">
                                  <p:stCondLst>
                                    <p:cond delay="20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250"/>
                                        <p:tgtEl>
                                          <p:spTgt spid="66"/>
                                        </p:tgtEl>
                                      </p:cBhvr>
                                    </p:animEffect>
                                  </p:childTnLst>
                                </p:cTn>
                              </p:par>
                            </p:childTnLst>
                          </p:cTn>
                        </p:par>
                        <p:par>
                          <p:cTn id="52" fill="hold">
                            <p:stCondLst>
                              <p:cond delay="3500"/>
                            </p:stCondLst>
                            <p:childTnLst>
                              <p:par>
                                <p:cTn id="53" presetID="22" presetClass="entr" presetSubtype="1"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ipe(up)">
                                      <p:cBhvr>
                                        <p:cTn id="55" dur="500"/>
                                        <p:tgtEl>
                                          <p:spTgt spid="35"/>
                                        </p:tgtEl>
                                      </p:cBhvr>
                                    </p:animEffect>
                                  </p:childTnLst>
                                </p:cTn>
                              </p:par>
                              <p:par>
                                <p:cTn id="56" presetID="10" presetClass="entr" presetSubtype="0" fill="hold" nodeType="withEffect">
                                  <p:stCondLst>
                                    <p:cond delay="20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250"/>
                                        <p:tgtEl>
                                          <p:spTgt spid="8"/>
                                        </p:tgtEl>
                                      </p:cBhvr>
                                    </p:animEffect>
                                  </p:childTnLst>
                                </p:cTn>
                              </p:par>
                            </p:childTnLst>
                          </p:cTn>
                        </p:par>
                        <p:par>
                          <p:cTn id="59" fill="hold">
                            <p:stCondLst>
                              <p:cond delay="4000"/>
                            </p:stCondLst>
                            <p:childTnLst>
                              <p:par>
                                <p:cTn id="60" presetID="22" presetClass="entr" presetSubtype="8" fill="hold" nodeType="after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left)">
                                      <p:cBhvr>
                                        <p:cTn id="62" dur="500"/>
                                        <p:tgtEl>
                                          <p:spTgt spid="36"/>
                                        </p:tgtEl>
                                      </p:cBhvr>
                                    </p:animEffect>
                                  </p:childTnLst>
                                </p:cTn>
                              </p:par>
                              <p:par>
                                <p:cTn id="63" presetID="10" presetClass="entr" presetSubtype="0" fill="hold" nodeType="withEffect">
                                  <p:stCondLst>
                                    <p:cond delay="20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250"/>
                                        <p:tgtEl>
                                          <p:spTgt spid="7"/>
                                        </p:tgtEl>
                                      </p:cBhvr>
                                    </p:animEffect>
                                  </p:childTnLst>
                                </p:cTn>
                              </p:par>
                            </p:childTnLst>
                          </p:cTn>
                        </p:par>
                        <p:par>
                          <p:cTn id="66" fill="hold">
                            <p:stCondLst>
                              <p:cond delay="4500"/>
                            </p:stCondLst>
                            <p:childTnLst>
                              <p:par>
                                <p:cTn id="67" presetID="22" presetClass="entr" presetSubtype="8" fill="hold" nodeType="after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left)">
                                      <p:cBhvr>
                                        <p:cTn id="69" dur="500"/>
                                        <p:tgtEl>
                                          <p:spTgt spid="5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34"/>
                                        </p:tgtEl>
                                        <p:attrNameLst>
                                          <p:attrName>style.visibility</p:attrName>
                                        </p:attrNameLst>
                                      </p:cBhvr>
                                      <p:to>
                                        <p:strVal val="visible"/>
                                      </p:to>
                                    </p:set>
                                    <p:animEffect transition="in" filter="fade">
                                      <p:cBhvr>
                                        <p:cTn id="72" dur="500"/>
                                        <p:tgtEl>
                                          <p:spTgt spid="134"/>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8" decel="50000" fill="hold" nodeType="clickEffect">
                                  <p:stCondLst>
                                    <p:cond delay="0"/>
                                  </p:stCondLst>
                                  <p:childTnLst>
                                    <p:set>
                                      <p:cBhvr>
                                        <p:cTn id="76" dur="1" fill="hold">
                                          <p:stCondLst>
                                            <p:cond delay="0"/>
                                          </p:stCondLst>
                                        </p:cTn>
                                        <p:tgtEl>
                                          <p:spTgt spid="97"/>
                                        </p:tgtEl>
                                        <p:attrNameLst>
                                          <p:attrName>style.visibility</p:attrName>
                                        </p:attrNameLst>
                                      </p:cBhvr>
                                      <p:to>
                                        <p:strVal val="visible"/>
                                      </p:to>
                                    </p:set>
                                    <p:anim calcmode="lin" valueType="num">
                                      <p:cBhvr additive="base">
                                        <p:cTn id="77" dur="750" fill="hold"/>
                                        <p:tgtEl>
                                          <p:spTgt spid="97"/>
                                        </p:tgtEl>
                                        <p:attrNameLst>
                                          <p:attrName>ppt_x</p:attrName>
                                        </p:attrNameLst>
                                      </p:cBhvr>
                                      <p:tavLst>
                                        <p:tav tm="0">
                                          <p:val>
                                            <p:strVal val="0-#ppt_w/2"/>
                                          </p:val>
                                        </p:tav>
                                        <p:tav tm="100000">
                                          <p:val>
                                            <p:strVal val="#ppt_x"/>
                                          </p:val>
                                        </p:tav>
                                      </p:tavLst>
                                    </p:anim>
                                    <p:anim calcmode="lin" valueType="num">
                                      <p:cBhvr additive="base">
                                        <p:cTn id="78" dur="750" fill="hold"/>
                                        <p:tgtEl>
                                          <p:spTgt spid="97"/>
                                        </p:tgtEl>
                                        <p:attrNameLst>
                                          <p:attrName>ppt_y</p:attrName>
                                        </p:attrNameLst>
                                      </p:cBhvr>
                                      <p:tavLst>
                                        <p:tav tm="0">
                                          <p:val>
                                            <p:strVal val="#ppt_y"/>
                                          </p:val>
                                        </p:tav>
                                        <p:tav tm="100000">
                                          <p:val>
                                            <p:strVal val="#ppt_y"/>
                                          </p:val>
                                        </p:tav>
                                      </p:tavLst>
                                    </p:anim>
                                  </p:childTnLst>
                                </p:cTn>
                              </p:par>
                              <p:par>
                                <p:cTn id="79" presetID="2" presetClass="entr" presetSubtype="8" decel="50000" fill="hold" nodeType="withEffect">
                                  <p:stCondLst>
                                    <p:cond delay="200"/>
                                  </p:stCondLst>
                                  <p:childTnLst>
                                    <p:set>
                                      <p:cBhvr>
                                        <p:cTn id="80" dur="1" fill="hold">
                                          <p:stCondLst>
                                            <p:cond delay="0"/>
                                          </p:stCondLst>
                                        </p:cTn>
                                        <p:tgtEl>
                                          <p:spTgt spid="131"/>
                                        </p:tgtEl>
                                        <p:attrNameLst>
                                          <p:attrName>style.visibility</p:attrName>
                                        </p:attrNameLst>
                                      </p:cBhvr>
                                      <p:to>
                                        <p:strVal val="visible"/>
                                      </p:to>
                                    </p:set>
                                    <p:anim calcmode="lin" valueType="num">
                                      <p:cBhvr additive="base">
                                        <p:cTn id="81" dur="750" fill="hold"/>
                                        <p:tgtEl>
                                          <p:spTgt spid="131"/>
                                        </p:tgtEl>
                                        <p:attrNameLst>
                                          <p:attrName>ppt_x</p:attrName>
                                        </p:attrNameLst>
                                      </p:cBhvr>
                                      <p:tavLst>
                                        <p:tav tm="0">
                                          <p:val>
                                            <p:strVal val="0-#ppt_w/2"/>
                                          </p:val>
                                        </p:tav>
                                        <p:tav tm="100000">
                                          <p:val>
                                            <p:strVal val="#ppt_x"/>
                                          </p:val>
                                        </p:tav>
                                      </p:tavLst>
                                    </p:anim>
                                    <p:anim calcmode="lin" valueType="num">
                                      <p:cBhvr additive="base">
                                        <p:cTn id="82" dur="750" fill="hold"/>
                                        <p:tgtEl>
                                          <p:spTgt spid="131"/>
                                        </p:tgtEl>
                                        <p:attrNameLst>
                                          <p:attrName>ppt_y</p:attrName>
                                        </p:attrNameLst>
                                      </p:cBhvr>
                                      <p:tavLst>
                                        <p:tav tm="0">
                                          <p:val>
                                            <p:strVal val="#ppt_y"/>
                                          </p:val>
                                        </p:tav>
                                        <p:tav tm="100000">
                                          <p:val>
                                            <p:strVal val="#ppt_y"/>
                                          </p:val>
                                        </p:tav>
                                      </p:tavLst>
                                    </p:anim>
                                  </p:childTnLst>
                                </p:cTn>
                              </p:par>
                              <p:par>
                                <p:cTn id="83" presetID="2" presetClass="entr" presetSubtype="2" decel="50000" fill="hold" nodeType="withEffect">
                                  <p:stCondLst>
                                    <p:cond delay="400"/>
                                  </p:stCondLst>
                                  <p:childTnLst>
                                    <p:set>
                                      <p:cBhvr>
                                        <p:cTn id="84" dur="1" fill="hold">
                                          <p:stCondLst>
                                            <p:cond delay="0"/>
                                          </p:stCondLst>
                                        </p:cTn>
                                        <p:tgtEl>
                                          <p:spTgt spid="132"/>
                                        </p:tgtEl>
                                        <p:attrNameLst>
                                          <p:attrName>style.visibility</p:attrName>
                                        </p:attrNameLst>
                                      </p:cBhvr>
                                      <p:to>
                                        <p:strVal val="visible"/>
                                      </p:to>
                                    </p:set>
                                    <p:anim calcmode="lin" valueType="num">
                                      <p:cBhvr additive="base">
                                        <p:cTn id="85" dur="750" fill="hold"/>
                                        <p:tgtEl>
                                          <p:spTgt spid="132"/>
                                        </p:tgtEl>
                                        <p:attrNameLst>
                                          <p:attrName>ppt_x</p:attrName>
                                        </p:attrNameLst>
                                      </p:cBhvr>
                                      <p:tavLst>
                                        <p:tav tm="0">
                                          <p:val>
                                            <p:strVal val="1+#ppt_w/2"/>
                                          </p:val>
                                        </p:tav>
                                        <p:tav tm="100000">
                                          <p:val>
                                            <p:strVal val="#ppt_x"/>
                                          </p:val>
                                        </p:tav>
                                      </p:tavLst>
                                    </p:anim>
                                    <p:anim calcmode="lin" valueType="num">
                                      <p:cBhvr additive="base">
                                        <p:cTn id="86" dur="750" fill="hold"/>
                                        <p:tgtEl>
                                          <p:spTgt spid="132"/>
                                        </p:tgtEl>
                                        <p:attrNameLst>
                                          <p:attrName>ppt_y</p:attrName>
                                        </p:attrNameLst>
                                      </p:cBhvr>
                                      <p:tavLst>
                                        <p:tav tm="0">
                                          <p:val>
                                            <p:strVal val="#ppt_y"/>
                                          </p:val>
                                        </p:tav>
                                        <p:tav tm="100000">
                                          <p:val>
                                            <p:strVal val="#ppt_y"/>
                                          </p:val>
                                        </p:tav>
                                      </p:tavLst>
                                    </p:anim>
                                  </p:childTnLst>
                                </p:cTn>
                              </p:par>
                              <p:par>
                                <p:cTn id="87" presetID="2" presetClass="entr" presetSubtype="2" decel="50000" fill="hold" nodeType="withEffect">
                                  <p:stCondLst>
                                    <p:cond delay="600"/>
                                  </p:stCondLst>
                                  <p:childTnLst>
                                    <p:set>
                                      <p:cBhvr>
                                        <p:cTn id="88" dur="1" fill="hold">
                                          <p:stCondLst>
                                            <p:cond delay="0"/>
                                          </p:stCondLst>
                                        </p:cTn>
                                        <p:tgtEl>
                                          <p:spTgt spid="133"/>
                                        </p:tgtEl>
                                        <p:attrNameLst>
                                          <p:attrName>style.visibility</p:attrName>
                                        </p:attrNameLst>
                                      </p:cBhvr>
                                      <p:to>
                                        <p:strVal val="visible"/>
                                      </p:to>
                                    </p:set>
                                    <p:anim calcmode="lin" valueType="num">
                                      <p:cBhvr additive="base">
                                        <p:cTn id="89" dur="750" fill="hold"/>
                                        <p:tgtEl>
                                          <p:spTgt spid="133"/>
                                        </p:tgtEl>
                                        <p:attrNameLst>
                                          <p:attrName>ppt_x</p:attrName>
                                        </p:attrNameLst>
                                      </p:cBhvr>
                                      <p:tavLst>
                                        <p:tav tm="0">
                                          <p:val>
                                            <p:strVal val="1+#ppt_w/2"/>
                                          </p:val>
                                        </p:tav>
                                        <p:tav tm="100000">
                                          <p:val>
                                            <p:strVal val="#ppt_x"/>
                                          </p:val>
                                        </p:tav>
                                      </p:tavLst>
                                    </p:anim>
                                    <p:anim calcmode="lin" valueType="num">
                                      <p:cBhvr additive="base">
                                        <p:cTn id="90" dur="750" fill="hold"/>
                                        <p:tgtEl>
                                          <p:spTgt spid="1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5"/>
          <p:cNvSpPr/>
          <p:nvPr/>
        </p:nvSpPr>
        <p:spPr bwMode="auto">
          <a:xfrm>
            <a:off x="935055" y="1332802"/>
            <a:ext cx="7229954" cy="3022802"/>
          </a:xfrm>
          <a:custGeom>
            <a:avLst/>
            <a:gdLst>
              <a:gd name="connsiteX0" fmla="*/ 0 w 8373979"/>
              <a:gd name="connsiteY0" fmla="*/ 1091017 h 2014115"/>
              <a:gd name="connsiteX1" fmla="*/ 1957137 w 8373979"/>
              <a:gd name="connsiteY1" fmla="*/ 153 h 2014115"/>
              <a:gd name="connsiteX2" fmla="*/ 4267200 w 8373979"/>
              <a:gd name="connsiteY2" fmla="*/ 1155185 h 2014115"/>
              <a:gd name="connsiteX3" fmla="*/ 5871410 w 8373979"/>
              <a:gd name="connsiteY3" fmla="*/ 2005417 h 2014115"/>
              <a:gd name="connsiteX4" fmla="*/ 8373979 w 8373979"/>
              <a:gd name="connsiteY4" fmla="*/ 625796 h 2014115"/>
              <a:gd name="connsiteX0" fmla="*/ 0 w 8373979"/>
              <a:gd name="connsiteY0" fmla="*/ 1120191 h 2383958"/>
              <a:gd name="connsiteX1" fmla="*/ 1957137 w 8373979"/>
              <a:gd name="connsiteY1" fmla="*/ 29327 h 2383958"/>
              <a:gd name="connsiteX2" fmla="*/ 4379494 w 8373979"/>
              <a:gd name="connsiteY2" fmla="*/ 2227096 h 2383958"/>
              <a:gd name="connsiteX3" fmla="*/ 5871410 w 8373979"/>
              <a:gd name="connsiteY3" fmla="*/ 2034591 h 2383958"/>
              <a:gd name="connsiteX4" fmla="*/ 8373979 w 8373979"/>
              <a:gd name="connsiteY4" fmla="*/ 654970 h 2383958"/>
              <a:gd name="connsiteX0" fmla="*/ 0 w 8382459"/>
              <a:gd name="connsiteY0" fmla="*/ 1120191 h 4356580"/>
              <a:gd name="connsiteX1" fmla="*/ 1957137 w 8382459"/>
              <a:gd name="connsiteY1" fmla="*/ 29327 h 4356580"/>
              <a:gd name="connsiteX2" fmla="*/ 4379494 w 8382459"/>
              <a:gd name="connsiteY2" fmla="*/ 2227096 h 4356580"/>
              <a:gd name="connsiteX3" fmla="*/ 7828547 w 8382459"/>
              <a:gd name="connsiteY3" fmla="*/ 4328612 h 4356580"/>
              <a:gd name="connsiteX4" fmla="*/ 8373979 w 8382459"/>
              <a:gd name="connsiteY4" fmla="*/ 654970 h 4356580"/>
              <a:gd name="connsiteX0" fmla="*/ 0 w 10459453"/>
              <a:gd name="connsiteY0" fmla="*/ 1120191 h 4331017"/>
              <a:gd name="connsiteX1" fmla="*/ 1957137 w 10459453"/>
              <a:gd name="connsiteY1" fmla="*/ 29327 h 4331017"/>
              <a:gd name="connsiteX2" fmla="*/ 4379494 w 10459453"/>
              <a:gd name="connsiteY2" fmla="*/ 2227096 h 4331017"/>
              <a:gd name="connsiteX3" fmla="*/ 7828547 w 10459453"/>
              <a:gd name="connsiteY3" fmla="*/ 4328612 h 4331017"/>
              <a:gd name="connsiteX4" fmla="*/ 10459453 w 10459453"/>
              <a:gd name="connsiteY4" fmla="*/ 1810002 h 4331017"/>
              <a:gd name="connsiteX0" fmla="*/ 0 w 10459453"/>
              <a:gd name="connsiteY0" fmla="*/ 1089196 h 4300014"/>
              <a:gd name="connsiteX1" fmla="*/ 2470484 w 10459453"/>
              <a:gd name="connsiteY1" fmla="*/ 30417 h 4300014"/>
              <a:gd name="connsiteX2" fmla="*/ 4379494 w 10459453"/>
              <a:gd name="connsiteY2" fmla="*/ 2196101 h 4300014"/>
              <a:gd name="connsiteX3" fmla="*/ 7828547 w 10459453"/>
              <a:gd name="connsiteY3" fmla="*/ 4297617 h 4300014"/>
              <a:gd name="connsiteX4" fmla="*/ 10459453 w 10459453"/>
              <a:gd name="connsiteY4" fmla="*/ 1779007 h 4300014"/>
              <a:gd name="connsiteX0" fmla="*/ 0 w 10459453"/>
              <a:gd name="connsiteY0" fmla="*/ 1087784 h 4298217"/>
              <a:gd name="connsiteX1" fmla="*/ 2470484 w 10459453"/>
              <a:gd name="connsiteY1" fmla="*/ 29005 h 4298217"/>
              <a:gd name="connsiteX2" fmla="*/ 5021179 w 10459453"/>
              <a:gd name="connsiteY2" fmla="*/ 2162605 h 4298217"/>
              <a:gd name="connsiteX3" fmla="*/ 7828547 w 10459453"/>
              <a:gd name="connsiteY3" fmla="*/ 4296205 h 4298217"/>
              <a:gd name="connsiteX4" fmla="*/ 10459453 w 10459453"/>
              <a:gd name="connsiteY4" fmla="*/ 1777595 h 4298217"/>
              <a:gd name="connsiteX0" fmla="*/ 0 w 10459453"/>
              <a:gd name="connsiteY0" fmla="*/ 1087784 h 4298398"/>
              <a:gd name="connsiteX1" fmla="*/ 2470484 w 10459453"/>
              <a:gd name="connsiteY1" fmla="*/ 29005 h 4298398"/>
              <a:gd name="connsiteX2" fmla="*/ 5021179 w 10459453"/>
              <a:gd name="connsiteY2" fmla="*/ 2162605 h 4298398"/>
              <a:gd name="connsiteX3" fmla="*/ 7828547 w 10459453"/>
              <a:gd name="connsiteY3" fmla="*/ 4296205 h 4298398"/>
              <a:gd name="connsiteX4" fmla="*/ 10459453 w 10459453"/>
              <a:gd name="connsiteY4" fmla="*/ 1777595 h 4298398"/>
              <a:gd name="connsiteX0" fmla="*/ 0 w 10459453"/>
              <a:gd name="connsiteY0" fmla="*/ 1162296 h 4292699"/>
              <a:gd name="connsiteX1" fmla="*/ 2470484 w 10459453"/>
              <a:gd name="connsiteY1" fmla="*/ 23306 h 4292699"/>
              <a:gd name="connsiteX2" fmla="*/ 5021179 w 10459453"/>
              <a:gd name="connsiteY2" fmla="*/ 2156906 h 4292699"/>
              <a:gd name="connsiteX3" fmla="*/ 7828547 w 10459453"/>
              <a:gd name="connsiteY3" fmla="*/ 4290506 h 4292699"/>
              <a:gd name="connsiteX4" fmla="*/ 10459453 w 10459453"/>
              <a:gd name="connsiteY4" fmla="*/ 1771896 h 4292699"/>
              <a:gd name="connsiteX0" fmla="*/ 0 w 10459453"/>
              <a:gd name="connsiteY0" fmla="*/ 1209244 h 4339476"/>
              <a:gd name="connsiteX1" fmla="*/ 1925052 w 10459453"/>
              <a:gd name="connsiteY1" fmla="*/ 22128 h 4339476"/>
              <a:gd name="connsiteX2" fmla="*/ 5021179 w 10459453"/>
              <a:gd name="connsiteY2" fmla="*/ 2203854 h 4339476"/>
              <a:gd name="connsiteX3" fmla="*/ 7828547 w 10459453"/>
              <a:gd name="connsiteY3" fmla="*/ 4337454 h 4339476"/>
              <a:gd name="connsiteX4" fmla="*/ 10459453 w 10459453"/>
              <a:gd name="connsiteY4" fmla="*/ 1818844 h 4339476"/>
              <a:gd name="connsiteX0" fmla="*/ 0 w 10459453"/>
              <a:gd name="connsiteY0" fmla="*/ 1187472 h 4317704"/>
              <a:gd name="connsiteX1" fmla="*/ 1925052 w 10459453"/>
              <a:gd name="connsiteY1" fmla="*/ 356 h 4317704"/>
              <a:gd name="connsiteX2" fmla="*/ 5021179 w 10459453"/>
              <a:gd name="connsiteY2" fmla="*/ 2182082 h 4317704"/>
              <a:gd name="connsiteX3" fmla="*/ 7828547 w 10459453"/>
              <a:gd name="connsiteY3" fmla="*/ 4315682 h 4317704"/>
              <a:gd name="connsiteX4" fmla="*/ 10459453 w 10459453"/>
              <a:gd name="connsiteY4" fmla="*/ 1797072 h 4317704"/>
              <a:gd name="connsiteX0" fmla="*/ 0 w 10459453"/>
              <a:gd name="connsiteY0" fmla="*/ 1209244 h 4339476"/>
              <a:gd name="connsiteX1" fmla="*/ 1925052 w 10459453"/>
              <a:gd name="connsiteY1" fmla="*/ 22128 h 4339476"/>
              <a:gd name="connsiteX2" fmla="*/ 5197643 w 10459453"/>
              <a:gd name="connsiteY2" fmla="*/ 2203854 h 4339476"/>
              <a:gd name="connsiteX3" fmla="*/ 7828547 w 10459453"/>
              <a:gd name="connsiteY3" fmla="*/ 4337454 h 4339476"/>
              <a:gd name="connsiteX4" fmla="*/ 10459453 w 10459453"/>
              <a:gd name="connsiteY4" fmla="*/ 1818844 h 4339476"/>
              <a:gd name="connsiteX0" fmla="*/ 0 w 10459453"/>
              <a:gd name="connsiteY0" fmla="*/ 1209244 h 4339764"/>
              <a:gd name="connsiteX1" fmla="*/ 1925052 w 10459453"/>
              <a:gd name="connsiteY1" fmla="*/ 22128 h 4339764"/>
              <a:gd name="connsiteX2" fmla="*/ 5197643 w 10459453"/>
              <a:gd name="connsiteY2" fmla="*/ 2203854 h 4339764"/>
              <a:gd name="connsiteX3" fmla="*/ 7828547 w 10459453"/>
              <a:gd name="connsiteY3" fmla="*/ 4337454 h 4339764"/>
              <a:gd name="connsiteX4" fmla="*/ 10459453 w 10459453"/>
              <a:gd name="connsiteY4" fmla="*/ 1818844 h 4339764"/>
              <a:gd name="connsiteX0" fmla="*/ 0 w 10459453"/>
              <a:gd name="connsiteY0" fmla="*/ 1202437 h 4331171"/>
              <a:gd name="connsiteX1" fmla="*/ 1925052 w 10459453"/>
              <a:gd name="connsiteY1" fmla="*/ 15321 h 4331171"/>
              <a:gd name="connsiteX2" fmla="*/ 5005137 w 10459453"/>
              <a:gd name="connsiteY2" fmla="*/ 2004542 h 4331171"/>
              <a:gd name="connsiteX3" fmla="*/ 7828547 w 10459453"/>
              <a:gd name="connsiteY3" fmla="*/ 4330647 h 4331171"/>
              <a:gd name="connsiteX4" fmla="*/ 10459453 w 10459453"/>
              <a:gd name="connsiteY4" fmla="*/ 1812037 h 4331171"/>
              <a:gd name="connsiteX0" fmla="*/ 0 w 10459453"/>
              <a:gd name="connsiteY0" fmla="*/ 1188305 h 4317039"/>
              <a:gd name="connsiteX1" fmla="*/ 1925052 w 10459453"/>
              <a:gd name="connsiteY1" fmla="*/ 1189 h 4317039"/>
              <a:gd name="connsiteX2" fmla="*/ 5005137 w 10459453"/>
              <a:gd name="connsiteY2" fmla="*/ 1990410 h 4317039"/>
              <a:gd name="connsiteX3" fmla="*/ 7828547 w 10459453"/>
              <a:gd name="connsiteY3" fmla="*/ 4316515 h 4317039"/>
              <a:gd name="connsiteX4" fmla="*/ 10459453 w 10459453"/>
              <a:gd name="connsiteY4" fmla="*/ 1797905 h 4317039"/>
              <a:gd name="connsiteX0" fmla="*/ 0 w 10459453"/>
              <a:gd name="connsiteY0" fmla="*/ 1188102 h 4028097"/>
              <a:gd name="connsiteX1" fmla="*/ 1925052 w 10459453"/>
              <a:gd name="connsiteY1" fmla="*/ 986 h 4028097"/>
              <a:gd name="connsiteX2" fmla="*/ 5005137 w 10459453"/>
              <a:gd name="connsiteY2" fmla="*/ 1990207 h 4028097"/>
              <a:gd name="connsiteX3" fmla="*/ 7796463 w 10459453"/>
              <a:gd name="connsiteY3" fmla="*/ 4027555 h 4028097"/>
              <a:gd name="connsiteX4" fmla="*/ 10459453 w 10459453"/>
              <a:gd name="connsiteY4" fmla="*/ 1797702 h 4028097"/>
              <a:gd name="connsiteX0" fmla="*/ 0 w 10459453"/>
              <a:gd name="connsiteY0" fmla="*/ 1188102 h 4028097"/>
              <a:gd name="connsiteX1" fmla="*/ 1925052 w 10459453"/>
              <a:gd name="connsiteY1" fmla="*/ 986 h 4028097"/>
              <a:gd name="connsiteX2" fmla="*/ 5005137 w 10459453"/>
              <a:gd name="connsiteY2" fmla="*/ 1990207 h 4028097"/>
              <a:gd name="connsiteX3" fmla="*/ 7796463 w 10459453"/>
              <a:gd name="connsiteY3" fmla="*/ 4027555 h 4028097"/>
              <a:gd name="connsiteX4" fmla="*/ 10459453 w 10459453"/>
              <a:gd name="connsiteY4" fmla="*/ 1797702 h 4028097"/>
              <a:gd name="connsiteX0" fmla="*/ 0 w 10459453"/>
              <a:gd name="connsiteY0" fmla="*/ 1188214 h 4028270"/>
              <a:gd name="connsiteX1" fmla="*/ 1925052 w 10459453"/>
              <a:gd name="connsiteY1" fmla="*/ 1098 h 4028270"/>
              <a:gd name="connsiteX2" fmla="*/ 5005137 w 10459453"/>
              <a:gd name="connsiteY2" fmla="*/ 1990319 h 4028270"/>
              <a:gd name="connsiteX3" fmla="*/ 7796463 w 10459453"/>
              <a:gd name="connsiteY3" fmla="*/ 4027667 h 4028270"/>
              <a:gd name="connsiteX4" fmla="*/ 10459453 w 10459453"/>
              <a:gd name="connsiteY4" fmla="*/ 1797814 h 4028270"/>
              <a:gd name="connsiteX0" fmla="*/ 0 w 10459453"/>
              <a:gd name="connsiteY0" fmla="*/ 1187150 h 4027206"/>
              <a:gd name="connsiteX1" fmla="*/ 1925052 w 10459453"/>
              <a:gd name="connsiteY1" fmla="*/ 34 h 4027206"/>
              <a:gd name="connsiteX2" fmla="*/ 5005137 w 10459453"/>
              <a:gd name="connsiteY2" fmla="*/ 1989255 h 4027206"/>
              <a:gd name="connsiteX3" fmla="*/ 7796463 w 10459453"/>
              <a:gd name="connsiteY3" fmla="*/ 4026603 h 4027206"/>
              <a:gd name="connsiteX4" fmla="*/ 10459453 w 10459453"/>
              <a:gd name="connsiteY4" fmla="*/ 1796750 h 4027206"/>
              <a:gd name="connsiteX0" fmla="*/ 0 w 10459453"/>
              <a:gd name="connsiteY0" fmla="*/ 1187150 h 4027238"/>
              <a:gd name="connsiteX1" fmla="*/ 1925052 w 10459453"/>
              <a:gd name="connsiteY1" fmla="*/ 34 h 4027238"/>
              <a:gd name="connsiteX2" fmla="*/ 5005137 w 10459453"/>
              <a:gd name="connsiteY2" fmla="*/ 1989255 h 4027238"/>
              <a:gd name="connsiteX3" fmla="*/ 7796463 w 10459453"/>
              <a:gd name="connsiteY3" fmla="*/ 4026603 h 4027238"/>
              <a:gd name="connsiteX4" fmla="*/ 10459453 w 10459453"/>
              <a:gd name="connsiteY4" fmla="*/ 1796750 h 4027238"/>
              <a:gd name="connsiteX0" fmla="*/ 0 w 10459453"/>
              <a:gd name="connsiteY0" fmla="*/ 1187150 h 4027238"/>
              <a:gd name="connsiteX1" fmla="*/ 1925052 w 10459453"/>
              <a:gd name="connsiteY1" fmla="*/ 34 h 4027238"/>
              <a:gd name="connsiteX2" fmla="*/ 5005137 w 10459453"/>
              <a:gd name="connsiteY2" fmla="*/ 1989255 h 4027238"/>
              <a:gd name="connsiteX3" fmla="*/ 7796463 w 10459453"/>
              <a:gd name="connsiteY3" fmla="*/ 4026603 h 4027238"/>
              <a:gd name="connsiteX4" fmla="*/ 10459453 w 10459453"/>
              <a:gd name="connsiteY4" fmla="*/ 1796750 h 4027238"/>
              <a:gd name="connsiteX0" fmla="*/ 0 w 10459453"/>
              <a:gd name="connsiteY0" fmla="*/ 1187150 h 4027238"/>
              <a:gd name="connsiteX1" fmla="*/ 1925052 w 10459453"/>
              <a:gd name="connsiteY1" fmla="*/ 34 h 4027238"/>
              <a:gd name="connsiteX2" fmla="*/ 5005137 w 10459453"/>
              <a:gd name="connsiteY2" fmla="*/ 1989255 h 4027238"/>
              <a:gd name="connsiteX3" fmla="*/ 7796463 w 10459453"/>
              <a:gd name="connsiteY3" fmla="*/ 4026603 h 4027238"/>
              <a:gd name="connsiteX4" fmla="*/ 10459453 w 10459453"/>
              <a:gd name="connsiteY4" fmla="*/ 1796750 h 4027238"/>
              <a:gd name="connsiteX0" fmla="*/ 0 w 9705475"/>
              <a:gd name="connsiteY0" fmla="*/ 1187150 h 4027344"/>
              <a:gd name="connsiteX1" fmla="*/ 1925052 w 9705475"/>
              <a:gd name="connsiteY1" fmla="*/ 34 h 4027344"/>
              <a:gd name="connsiteX2" fmla="*/ 5005137 w 9705475"/>
              <a:gd name="connsiteY2" fmla="*/ 1989255 h 4027344"/>
              <a:gd name="connsiteX3" fmla="*/ 7796463 w 9705475"/>
              <a:gd name="connsiteY3" fmla="*/ 4026603 h 4027344"/>
              <a:gd name="connsiteX4" fmla="*/ 9705475 w 9705475"/>
              <a:gd name="connsiteY4" fmla="*/ 2245929 h 4027344"/>
              <a:gd name="connsiteX0" fmla="*/ 0 w 9705475"/>
              <a:gd name="connsiteY0" fmla="*/ 1187150 h 4030792"/>
              <a:gd name="connsiteX1" fmla="*/ 1925052 w 9705475"/>
              <a:gd name="connsiteY1" fmla="*/ 34 h 4030792"/>
              <a:gd name="connsiteX2" fmla="*/ 5005137 w 9705475"/>
              <a:gd name="connsiteY2" fmla="*/ 1989255 h 4030792"/>
              <a:gd name="connsiteX3" fmla="*/ 7796463 w 9705475"/>
              <a:gd name="connsiteY3" fmla="*/ 4026603 h 4030792"/>
              <a:gd name="connsiteX4" fmla="*/ 9705475 w 9705475"/>
              <a:gd name="connsiteY4" fmla="*/ 2245929 h 4030792"/>
              <a:gd name="connsiteX0" fmla="*/ 0 w 9641307"/>
              <a:gd name="connsiteY0" fmla="*/ 1126684 h 4050537"/>
              <a:gd name="connsiteX1" fmla="*/ 1860884 w 9641307"/>
              <a:gd name="connsiteY1" fmla="*/ 19779 h 4050537"/>
              <a:gd name="connsiteX2" fmla="*/ 4940969 w 9641307"/>
              <a:gd name="connsiteY2" fmla="*/ 2009000 h 4050537"/>
              <a:gd name="connsiteX3" fmla="*/ 7732295 w 9641307"/>
              <a:gd name="connsiteY3" fmla="*/ 4046348 h 4050537"/>
              <a:gd name="connsiteX4" fmla="*/ 9641307 w 9641307"/>
              <a:gd name="connsiteY4" fmla="*/ 2265674 h 4050537"/>
              <a:gd name="connsiteX0" fmla="*/ 0 w 9641307"/>
              <a:gd name="connsiteY0" fmla="*/ 1119086 h 4042939"/>
              <a:gd name="connsiteX1" fmla="*/ 1860884 w 9641307"/>
              <a:gd name="connsiteY1" fmla="*/ 12181 h 4042939"/>
              <a:gd name="connsiteX2" fmla="*/ 4940969 w 9641307"/>
              <a:gd name="connsiteY2" fmla="*/ 2001402 h 4042939"/>
              <a:gd name="connsiteX3" fmla="*/ 7732295 w 9641307"/>
              <a:gd name="connsiteY3" fmla="*/ 4038750 h 4042939"/>
              <a:gd name="connsiteX4" fmla="*/ 9641307 w 9641307"/>
              <a:gd name="connsiteY4" fmla="*/ 2258076 h 4042939"/>
              <a:gd name="connsiteX0" fmla="*/ 0 w 9641307"/>
              <a:gd name="connsiteY0" fmla="*/ 1106910 h 4030763"/>
              <a:gd name="connsiteX1" fmla="*/ 1860884 w 9641307"/>
              <a:gd name="connsiteY1" fmla="*/ 5 h 4030763"/>
              <a:gd name="connsiteX2" fmla="*/ 4940969 w 9641307"/>
              <a:gd name="connsiteY2" fmla="*/ 1989226 h 4030763"/>
              <a:gd name="connsiteX3" fmla="*/ 7732295 w 9641307"/>
              <a:gd name="connsiteY3" fmla="*/ 4026574 h 4030763"/>
              <a:gd name="connsiteX4" fmla="*/ 9641307 w 9641307"/>
              <a:gd name="connsiteY4" fmla="*/ 2245900 h 4030763"/>
              <a:gd name="connsiteX0" fmla="*/ 0 w 9641307"/>
              <a:gd name="connsiteY0" fmla="*/ 1106910 h 4030975"/>
              <a:gd name="connsiteX1" fmla="*/ 1860884 w 9641307"/>
              <a:gd name="connsiteY1" fmla="*/ 5 h 4030975"/>
              <a:gd name="connsiteX2" fmla="*/ 4940969 w 9641307"/>
              <a:gd name="connsiteY2" fmla="*/ 1989226 h 4030975"/>
              <a:gd name="connsiteX3" fmla="*/ 7732295 w 9641307"/>
              <a:gd name="connsiteY3" fmla="*/ 4026574 h 4030975"/>
              <a:gd name="connsiteX4" fmla="*/ 9641307 w 9641307"/>
              <a:gd name="connsiteY4" fmla="*/ 2245900 h 403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41307" h="4030975">
                <a:moveTo>
                  <a:pt x="0" y="1106910"/>
                </a:moveTo>
                <a:cubicBezTo>
                  <a:pt x="61495" y="1085519"/>
                  <a:pt x="459873" y="-2669"/>
                  <a:pt x="1860884" y="5"/>
                </a:cubicBezTo>
                <a:cubicBezTo>
                  <a:pt x="3261895" y="2679"/>
                  <a:pt x="4154906" y="1045414"/>
                  <a:pt x="4940969" y="1989226"/>
                </a:cubicBezTo>
                <a:cubicBezTo>
                  <a:pt x="5727032" y="2933038"/>
                  <a:pt x="6146800" y="4112132"/>
                  <a:pt x="7732295" y="4026574"/>
                </a:cubicBezTo>
                <a:cubicBezTo>
                  <a:pt x="9317790" y="3941016"/>
                  <a:pt x="9641307" y="2245900"/>
                  <a:pt x="9641307" y="2245900"/>
                </a:cubicBezTo>
              </a:path>
            </a:pathLst>
          </a:custGeom>
          <a:noFill/>
          <a:ln w="34925"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3" name="Title 2"/>
          <p:cNvSpPr>
            <a:spLocks noGrp="1"/>
          </p:cNvSpPr>
          <p:nvPr>
            <p:ph type="title"/>
          </p:nvPr>
        </p:nvSpPr>
        <p:spPr>
          <a:xfrm>
            <a:off x="144655" y="217673"/>
            <a:ext cx="7325697" cy="602726"/>
          </a:xfrm>
        </p:spPr>
        <p:txBody>
          <a:bodyPr>
            <a:normAutofit fontScale="90000"/>
          </a:bodyPr>
          <a:lstStyle/>
          <a:p>
            <a:pPr algn="l">
              <a:spcBef>
                <a:spcPts val="0"/>
              </a:spcBef>
            </a:pPr>
            <a:r>
              <a:rPr lang="en-US" sz="3600" dirty="0">
                <a:solidFill>
                  <a:schemeClr val="tx1"/>
                </a:solidFill>
              </a:rPr>
              <a:t>Dynamics 365 for Customer Service</a:t>
            </a:r>
          </a:p>
        </p:txBody>
      </p:sp>
      <p:pic>
        <p:nvPicPr>
          <p:cNvPr id="104" name="Picture 10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46041" y="1917927"/>
            <a:ext cx="1782205" cy="1782205"/>
          </a:xfrm>
          <a:prstGeom prst="ellipse">
            <a:avLst/>
          </a:prstGeom>
          <a:ln w="28575">
            <a:solidFill>
              <a:schemeClr val="tx1"/>
            </a:solidFill>
          </a:ln>
        </p:spPr>
      </p:pic>
      <p:pic>
        <p:nvPicPr>
          <p:cNvPr id="105" name="Picture 10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flipH="1">
            <a:off x="1487655" y="1761436"/>
            <a:ext cx="1703323" cy="1703323"/>
          </a:xfrm>
          <a:prstGeom prst="ellipse">
            <a:avLst/>
          </a:prstGeom>
          <a:ln w="28575">
            <a:solidFill>
              <a:schemeClr val="tx1"/>
            </a:solidFill>
          </a:ln>
        </p:spPr>
      </p:pic>
      <p:sp>
        <p:nvSpPr>
          <p:cNvPr id="102" name="Oval 101"/>
          <p:cNvSpPr/>
          <p:nvPr/>
        </p:nvSpPr>
        <p:spPr bwMode="auto">
          <a:xfrm>
            <a:off x="5644803" y="3869716"/>
            <a:ext cx="762653" cy="762653"/>
          </a:xfrm>
          <a:prstGeom prst="ellipse">
            <a:avLst/>
          </a:prstGeom>
          <a:solidFill>
            <a:schemeClr val="accent1"/>
          </a:solidFill>
          <a:ln w="127000" cap="flat" cmpd="sng" algn="ctr">
            <a:solidFill>
              <a:schemeClr val="bg1"/>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383" fontAlgn="base">
              <a:lnSpc>
                <a:spcPct val="95000"/>
              </a:lnSpc>
              <a:spcBef>
                <a:spcPct val="0"/>
              </a:spcBef>
              <a:spcAft>
                <a:spcPct val="0"/>
              </a:spcAft>
              <a:defRPr/>
            </a:pPr>
            <a:r>
              <a:rPr lang="en-US" sz="3000" kern="0" spc="37">
                <a:solidFill>
                  <a:schemeClr val="bg1"/>
                </a:solidFill>
                <a:cs typeface="Segoe UI" panose="020B0502040204020203" pitchFamily="34" charset="0"/>
              </a:rPr>
              <a:t>?</a:t>
            </a:r>
          </a:p>
        </p:txBody>
      </p:sp>
      <p:sp>
        <p:nvSpPr>
          <p:cNvPr id="100" name="Oval 99"/>
          <p:cNvSpPr/>
          <p:nvPr/>
        </p:nvSpPr>
        <p:spPr bwMode="auto">
          <a:xfrm>
            <a:off x="2893187" y="1164372"/>
            <a:ext cx="762653" cy="762653"/>
          </a:xfrm>
          <a:prstGeom prst="ellipse">
            <a:avLst/>
          </a:prstGeom>
          <a:solidFill>
            <a:schemeClr val="accent1"/>
          </a:solidFill>
          <a:ln w="127000" cap="flat" cmpd="sng" algn="ctr">
            <a:solidFill>
              <a:schemeClr val="bg1"/>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383" fontAlgn="base">
              <a:lnSpc>
                <a:spcPct val="95000"/>
              </a:lnSpc>
              <a:spcBef>
                <a:spcPct val="0"/>
              </a:spcBef>
              <a:spcAft>
                <a:spcPct val="0"/>
              </a:spcAft>
              <a:defRPr/>
            </a:pPr>
            <a:endParaRPr lang="en-US" sz="1500" kern="0" spc="37">
              <a:solidFill>
                <a:schemeClr val="bg1"/>
              </a:solidFill>
              <a:cs typeface="Segoe UI" panose="020B0502040204020203" pitchFamily="34" charset="0"/>
            </a:endParaRPr>
          </a:p>
        </p:txBody>
      </p:sp>
      <p:sp>
        <p:nvSpPr>
          <p:cNvPr id="89" name="Oval 88"/>
          <p:cNvSpPr/>
          <p:nvPr/>
        </p:nvSpPr>
        <p:spPr bwMode="auto">
          <a:xfrm>
            <a:off x="7763266" y="2596559"/>
            <a:ext cx="762653" cy="762653"/>
          </a:xfrm>
          <a:prstGeom prst="ellipse">
            <a:avLst/>
          </a:prstGeom>
          <a:solidFill>
            <a:schemeClr val="accent1"/>
          </a:solidFill>
          <a:ln w="127000" cap="flat" cmpd="sng" algn="ctr">
            <a:solidFill>
              <a:schemeClr val="bg1"/>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383" fontAlgn="base">
              <a:lnSpc>
                <a:spcPct val="95000"/>
              </a:lnSpc>
              <a:spcBef>
                <a:spcPct val="0"/>
              </a:spcBef>
              <a:spcAft>
                <a:spcPct val="0"/>
              </a:spcAft>
              <a:defRPr/>
            </a:pPr>
            <a:endParaRPr lang="en-US" sz="1500" kern="0" spc="37">
              <a:solidFill>
                <a:schemeClr val="bg1"/>
              </a:solidFill>
              <a:cs typeface="Segoe UI" panose="020B0502040204020203" pitchFamily="34" charset="0"/>
            </a:endParaRPr>
          </a:p>
        </p:txBody>
      </p:sp>
      <p:sp>
        <p:nvSpPr>
          <p:cNvPr id="75" name="Oval 74"/>
          <p:cNvSpPr/>
          <p:nvPr/>
        </p:nvSpPr>
        <p:spPr bwMode="auto">
          <a:xfrm>
            <a:off x="4251780" y="2436215"/>
            <a:ext cx="762653" cy="762653"/>
          </a:xfrm>
          <a:prstGeom prst="ellipse">
            <a:avLst/>
          </a:prstGeom>
          <a:solidFill>
            <a:schemeClr val="accent1"/>
          </a:solidFill>
          <a:ln w="127000" cap="flat" cmpd="sng" algn="ctr">
            <a:solidFill>
              <a:schemeClr val="bg1"/>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383" fontAlgn="base">
              <a:lnSpc>
                <a:spcPct val="95000"/>
              </a:lnSpc>
              <a:spcBef>
                <a:spcPct val="0"/>
              </a:spcBef>
              <a:spcAft>
                <a:spcPct val="0"/>
              </a:spcAft>
              <a:defRPr/>
            </a:pPr>
            <a:endParaRPr lang="en-US" sz="1500" kern="0" spc="37">
              <a:solidFill>
                <a:schemeClr val="bg1"/>
              </a:solidFill>
              <a:cs typeface="Segoe UI" panose="020B0502040204020203" pitchFamily="34" charset="0"/>
            </a:endParaRPr>
          </a:p>
        </p:txBody>
      </p:sp>
      <p:sp>
        <p:nvSpPr>
          <p:cNvPr id="71" name="Oval 70"/>
          <p:cNvSpPr/>
          <p:nvPr/>
        </p:nvSpPr>
        <p:spPr bwMode="auto">
          <a:xfrm>
            <a:off x="553728" y="1761437"/>
            <a:ext cx="762653" cy="762653"/>
          </a:xfrm>
          <a:prstGeom prst="ellipse">
            <a:avLst/>
          </a:prstGeom>
          <a:solidFill>
            <a:schemeClr val="accent1"/>
          </a:solidFill>
          <a:ln w="127000" cap="flat" cmpd="sng" algn="ctr">
            <a:solidFill>
              <a:schemeClr val="bg1"/>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383" fontAlgn="base">
              <a:lnSpc>
                <a:spcPct val="95000"/>
              </a:lnSpc>
              <a:spcBef>
                <a:spcPct val="0"/>
              </a:spcBef>
              <a:spcAft>
                <a:spcPct val="0"/>
              </a:spcAft>
              <a:defRPr/>
            </a:pPr>
            <a:endParaRPr lang="en-US" sz="1500" kern="0" spc="37">
              <a:solidFill>
                <a:schemeClr val="bg1"/>
              </a:solidFill>
              <a:cs typeface="Segoe UI" panose="020B0502040204020203" pitchFamily="34" charset="0"/>
            </a:endParaRPr>
          </a:p>
        </p:txBody>
      </p:sp>
      <p:sp>
        <p:nvSpPr>
          <p:cNvPr id="106" name="TextBox 105"/>
          <p:cNvSpPr txBox="1"/>
          <p:nvPr/>
        </p:nvSpPr>
        <p:spPr>
          <a:xfrm>
            <a:off x="3467535" y="1165449"/>
            <a:ext cx="1585819" cy="771719"/>
          </a:xfrm>
          <a:prstGeom prst="rect">
            <a:avLst/>
          </a:prstGeom>
          <a:noFill/>
        </p:spPr>
        <p:txBody>
          <a:bodyPr wrap="square" lIns="137141" tIns="109713" rIns="137141" bIns="109713" rtlCol="0">
            <a:spAutoFit/>
          </a:bodyPr>
          <a:lstStyle/>
          <a:p>
            <a:pPr algn="ctr" defTabSz="685739">
              <a:lnSpc>
                <a:spcPct val="90000"/>
              </a:lnSpc>
              <a:spcAft>
                <a:spcPts val="450"/>
              </a:spcAft>
              <a:defRPr/>
            </a:pPr>
            <a:r>
              <a:rPr lang="en-US" sz="1324" kern="0">
                <a:gradFill>
                  <a:gsLst>
                    <a:gs pos="2917">
                      <a:schemeClr val="tx1"/>
                    </a:gs>
                    <a:gs pos="30000">
                      <a:schemeClr val="tx1"/>
                    </a:gs>
                  </a:gsLst>
                  <a:lin ang="5400000" scaled="0"/>
                </a:gradFill>
              </a:rPr>
              <a:t>Customer &amp; employee </a:t>
            </a:r>
            <a:br>
              <a:rPr lang="en-US" sz="1324" kern="0">
                <a:gradFill>
                  <a:gsLst>
                    <a:gs pos="2917">
                      <a:schemeClr val="tx1"/>
                    </a:gs>
                    <a:gs pos="30000">
                      <a:schemeClr val="tx1"/>
                    </a:gs>
                  </a:gsLst>
                  <a:lin ang="5400000" scaled="0"/>
                </a:gradFill>
              </a:rPr>
            </a:br>
            <a:r>
              <a:rPr lang="en-US" sz="1324" kern="0">
                <a:gradFill>
                  <a:gsLst>
                    <a:gs pos="2917">
                      <a:schemeClr val="tx1"/>
                    </a:gs>
                    <a:gs pos="30000">
                      <a:schemeClr val="tx1"/>
                    </a:gs>
                  </a:gsLst>
                  <a:lin ang="5400000" scaled="0"/>
                </a:gradFill>
              </a:rPr>
              <a:t>self-service</a:t>
            </a:r>
          </a:p>
        </p:txBody>
      </p:sp>
      <p:sp>
        <p:nvSpPr>
          <p:cNvPr id="107" name="TextBox 106"/>
          <p:cNvSpPr txBox="1"/>
          <p:nvPr/>
        </p:nvSpPr>
        <p:spPr>
          <a:xfrm>
            <a:off x="144655" y="2482881"/>
            <a:ext cx="1585819" cy="588336"/>
          </a:xfrm>
          <a:prstGeom prst="rect">
            <a:avLst/>
          </a:prstGeom>
          <a:noFill/>
        </p:spPr>
        <p:txBody>
          <a:bodyPr wrap="square" lIns="137141" tIns="109713" rIns="137141" bIns="109713" rtlCol="0">
            <a:spAutoFit/>
          </a:bodyPr>
          <a:lstStyle>
            <a:defPPr>
              <a:defRPr lang="en-US"/>
            </a:defPPr>
            <a:lvl1pPr algn="ctr" defTabSz="932597">
              <a:lnSpc>
                <a:spcPct val="90000"/>
              </a:lnSpc>
              <a:spcAft>
                <a:spcPts val="612"/>
              </a:spcAft>
              <a:defRPr kern="0">
                <a:gradFill>
                  <a:gsLst>
                    <a:gs pos="2917">
                      <a:schemeClr val="tx1"/>
                    </a:gs>
                    <a:gs pos="30000">
                      <a:schemeClr val="tx1"/>
                    </a:gs>
                  </a:gsLst>
                  <a:lin ang="5400000" scaled="0"/>
                </a:gradFill>
              </a:defRPr>
            </a:lvl1pPr>
          </a:lstStyle>
          <a:p>
            <a:r>
              <a:rPr lang="en-US" sz="1324"/>
              <a:t>Omni-</a:t>
            </a:r>
            <a:br>
              <a:rPr lang="en-US" sz="1324"/>
            </a:br>
            <a:r>
              <a:rPr lang="en-US" sz="1324"/>
              <a:t>channel</a:t>
            </a:r>
          </a:p>
        </p:txBody>
      </p:sp>
      <p:sp>
        <p:nvSpPr>
          <p:cNvPr id="108" name="TextBox 107"/>
          <p:cNvSpPr txBox="1"/>
          <p:nvPr/>
        </p:nvSpPr>
        <p:spPr>
          <a:xfrm>
            <a:off x="5239286" y="4571391"/>
            <a:ext cx="1585819" cy="404952"/>
          </a:xfrm>
          <a:prstGeom prst="rect">
            <a:avLst/>
          </a:prstGeom>
          <a:noFill/>
        </p:spPr>
        <p:txBody>
          <a:bodyPr wrap="square" lIns="137141" tIns="109713" rIns="137141" bIns="109713" rtlCol="0">
            <a:spAutoFit/>
          </a:bodyPr>
          <a:lstStyle>
            <a:defPPr>
              <a:defRPr lang="en-US"/>
            </a:defPPr>
            <a:lvl1pPr algn="ctr" defTabSz="932597">
              <a:lnSpc>
                <a:spcPct val="90000"/>
              </a:lnSpc>
              <a:spcAft>
                <a:spcPts val="612"/>
              </a:spcAft>
              <a:defRPr kern="0">
                <a:gradFill>
                  <a:gsLst>
                    <a:gs pos="2917">
                      <a:schemeClr val="tx1"/>
                    </a:gs>
                    <a:gs pos="30000">
                      <a:schemeClr val="tx1"/>
                    </a:gs>
                  </a:gsLst>
                  <a:lin ang="5400000" scaled="0"/>
                </a:gradFill>
              </a:defRPr>
            </a:lvl1pPr>
          </a:lstStyle>
          <a:p>
            <a:r>
              <a:rPr lang="en-US" sz="1324"/>
              <a:t>Knowledge</a:t>
            </a:r>
          </a:p>
        </p:txBody>
      </p:sp>
      <p:sp>
        <p:nvSpPr>
          <p:cNvPr id="109" name="TextBox 108"/>
          <p:cNvSpPr txBox="1"/>
          <p:nvPr/>
        </p:nvSpPr>
        <p:spPr>
          <a:xfrm>
            <a:off x="3653506" y="3137094"/>
            <a:ext cx="1585819" cy="404952"/>
          </a:xfrm>
          <a:prstGeom prst="rect">
            <a:avLst/>
          </a:prstGeom>
          <a:noFill/>
        </p:spPr>
        <p:txBody>
          <a:bodyPr wrap="square" lIns="137141" tIns="109713" rIns="137141" bIns="109713" rtlCol="0">
            <a:spAutoFit/>
          </a:bodyPr>
          <a:lstStyle>
            <a:defPPr>
              <a:defRPr lang="en-US"/>
            </a:defPPr>
            <a:lvl1pPr algn="ctr" defTabSz="932597">
              <a:lnSpc>
                <a:spcPct val="90000"/>
              </a:lnSpc>
              <a:spcAft>
                <a:spcPts val="612"/>
              </a:spcAft>
              <a:defRPr kern="0">
                <a:gradFill>
                  <a:gsLst>
                    <a:gs pos="2917">
                      <a:schemeClr val="tx1"/>
                    </a:gs>
                    <a:gs pos="30000">
                      <a:schemeClr val="tx1"/>
                    </a:gs>
                  </a:gsLst>
                  <a:lin ang="5400000" scaled="0"/>
                </a:gradFill>
              </a:defRPr>
            </a:lvl1pPr>
          </a:lstStyle>
          <a:p>
            <a:r>
              <a:rPr lang="en-US" sz="1324"/>
              <a:t>Agent enablement</a:t>
            </a:r>
          </a:p>
        </p:txBody>
      </p:sp>
      <p:sp>
        <p:nvSpPr>
          <p:cNvPr id="110" name="TextBox 109"/>
          <p:cNvSpPr txBox="1"/>
          <p:nvPr/>
        </p:nvSpPr>
        <p:spPr>
          <a:xfrm>
            <a:off x="7409758" y="2063897"/>
            <a:ext cx="1585819" cy="588336"/>
          </a:xfrm>
          <a:prstGeom prst="rect">
            <a:avLst/>
          </a:prstGeom>
          <a:noFill/>
        </p:spPr>
        <p:txBody>
          <a:bodyPr wrap="square" lIns="137141" tIns="109713" rIns="137141" bIns="109713" rtlCol="0">
            <a:spAutoFit/>
          </a:bodyPr>
          <a:lstStyle>
            <a:defPPr>
              <a:defRPr lang="en-US"/>
            </a:defPPr>
            <a:lvl1pPr algn="ctr" defTabSz="932597">
              <a:lnSpc>
                <a:spcPct val="90000"/>
              </a:lnSpc>
              <a:spcAft>
                <a:spcPts val="612"/>
              </a:spcAft>
              <a:defRPr kern="0">
                <a:gradFill>
                  <a:gsLst>
                    <a:gs pos="2917">
                      <a:schemeClr val="tx1"/>
                    </a:gs>
                    <a:gs pos="30000">
                      <a:schemeClr val="tx1"/>
                    </a:gs>
                  </a:gsLst>
                  <a:lin ang="5400000" scaled="0"/>
                </a:gradFill>
              </a:defRPr>
            </a:lvl1pPr>
          </a:lstStyle>
          <a:p>
            <a:r>
              <a:rPr lang="en-US" sz="1324"/>
              <a:t>Service intelligence</a:t>
            </a:r>
          </a:p>
        </p:txBody>
      </p:sp>
      <p:sp>
        <p:nvSpPr>
          <p:cNvPr id="111" name="Freeform 110"/>
          <p:cNvSpPr>
            <a:spLocks/>
          </p:cNvSpPr>
          <p:nvPr/>
        </p:nvSpPr>
        <p:spPr bwMode="auto">
          <a:xfrm rot="7721118" flipV="1">
            <a:off x="1163062" y="1765261"/>
            <a:ext cx="57690" cy="12232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85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fontAlgn="base">
              <a:lnSpc>
                <a:spcPct val="90000"/>
              </a:lnSpc>
              <a:spcBef>
                <a:spcPct val="0"/>
              </a:spcBef>
              <a:spcAft>
                <a:spcPct val="0"/>
              </a:spcAft>
            </a:pPr>
            <a:endParaRPr lang="en-US" sz="1765" kern="0">
              <a:gradFill>
                <a:gsLst>
                  <a:gs pos="0">
                    <a:srgbClr val="FFFFFF"/>
                  </a:gs>
                  <a:gs pos="100000">
                    <a:srgbClr val="FFFFFF"/>
                  </a:gs>
                </a:gsLst>
                <a:lin ang="5400000" scaled="0"/>
              </a:gradFill>
              <a:ea typeface="Segoe UI" pitchFamily="34" charset="0"/>
              <a:cs typeface="Segoe UI" pitchFamily="34" charset="0"/>
            </a:endParaRPr>
          </a:p>
        </p:txBody>
      </p:sp>
      <p:sp>
        <p:nvSpPr>
          <p:cNvPr id="112" name="Freeform 111"/>
          <p:cNvSpPr>
            <a:spLocks/>
          </p:cNvSpPr>
          <p:nvPr/>
        </p:nvSpPr>
        <p:spPr bwMode="auto">
          <a:xfrm rot="521118" flipV="1">
            <a:off x="2853978" y="1346350"/>
            <a:ext cx="57690" cy="12232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85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fontAlgn="base">
              <a:lnSpc>
                <a:spcPct val="90000"/>
              </a:lnSpc>
              <a:spcBef>
                <a:spcPct val="0"/>
              </a:spcBef>
              <a:spcAft>
                <a:spcPct val="0"/>
              </a:spcAft>
            </a:pPr>
            <a:endParaRPr lang="en-US" sz="1765" kern="0">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112"/>
          <p:cNvSpPr>
            <a:spLocks/>
          </p:cNvSpPr>
          <p:nvPr/>
        </p:nvSpPr>
        <p:spPr bwMode="auto">
          <a:xfrm rot="13121118" flipV="1">
            <a:off x="3600513" y="1729366"/>
            <a:ext cx="57690" cy="12232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85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fontAlgn="base">
              <a:lnSpc>
                <a:spcPct val="90000"/>
              </a:lnSpc>
              <a:spcBef>
                <a:spcPct val="0"/>
              </a:spcBef>
              <a:spcAft>
                <a:spcPct val="0"/>
              </a:spcAft>
            </a:pPr>
            <a:endParaRPr lang="en-US" sz="1765" kern="0">
              <a:gradFill>
                <a:gsLst>
                  <a:gs pos="0">
                    <a:srgbClr val="FFFFFF"/>
                  </a:gs>
                  <a:gs pos="100000">
                    <a:srgbClr val="FFFFFF"/>
                  </a:gs>
                </a:gsLst>
                <a:lin ang="5400000" scaled="0"/>
              </a:gradFill>
              <a:ea typeface="Segoe UI" pitchFamily="34" charset="0"/>
              <a:cs typeface="Segoe UI" pitchFamily="34" charset="0"/>
            </a:endParaRPr>
          </a:p>
        </p:txBody>
      </p:sp>
      <p:sp>
        <p:nvSpPr>
          <p:cNvPr id="114" name="Freeform 113"/>
          <p:cNvSpPr>
            <a:spLocks/>
          </p:cNvSpPr>
          <p:nvPr/>
        </p:nvSpPr>
        <p:spPr bwMode="auto">
          <a:xfrm rot="3221118" flipV="1">
            <a:off x="4344036" y="2447142"/>
            <a:ext cx="57690" cy="12232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85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fontAlgn="base">
              <a:lnSpc>
                <a:spcPct val="90000"/>
              </a:lnSpc>
              <a:spcBef>
                <a:spcPct val="0"/>
              </a:spcBef>
              <a:spcAft>
                <a:spcPct val="0"/>
              </a:spcAft>
            </a:pPr>
            <a:endParaRPr lang="en-US" sz="1765" kern="0">
              <a:gradFill>
                <a:gsLst>
                  <a:gs pos="0">
                    <a:srgbClr val="FFFFFF"/>
                  </a:gs>
                  <a:gs pos="100000">
                    <a:srgbClr val="FFFFFF"/>
                  </a:gs>
                </a:gsLst>
                <a:lin ang="5400000" scaled="0"/>
              </a:gradFill>
              <a:ea typeface="Segoe UI" pitchFamily="34" charset="0"/>
              <a:cs typeface="Segoe UI" pitchFamily="34" charset="0"/>
            </a:endParaRPr>
          </a:p>
        </p:txBody>
      </p:sp>
      <p:sp>
        <p:nvSpPr>
          <p:cNvPr id="115" name="Freeform 114"/>
          <p:cNvSpPr>
            <a:spLocks/>
          </p:cNvSpPr>
          <p:nvPr/>
        </p:nvSpPr>
        <p:spPr bwMode="auto">
          <a:xfrm rot="14021118" flipV="1">
            <a:off x="4863811" y="3100504"/>
            <a:ext cx="57690" cy="12232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85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fontAlgn="base">
              <a:lnSpc>
                <a:spcPct val="90000"/>
              </a:lnSpc>
              <a:spcBef>
                <a:spcPct val="0"/>
              </a:spcBef>
              <a:spcAft>
                <a:spcPct val="0"/>
              </a:spcAft>
            </a:pPr>
            <a:endParaRPr lang="en-US" sz="1765" ker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a:spLocks/>
          </p:cNvSpPr>
          <p:nvPr/>
        </p:nvSpPr>
        <p:spPr bwMode="auto">
          <a:xfrm rot="2321118" flipV="1">
            <a:off x="5608740" y="3983065"/>
            <a:ext cx="57690" cy="12232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85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fontAlgn="base">
              <a:lnSpc>
                <a:spcPct val="90000"/>
              </a:lnSpc>
              <a:spcBef>
                <a:spcPct val="0"/>
              </a:spcBef>
              <a:spcAft>
                <a:spcPct val="0"/>
              </a:spcAft>
            </a:pPr>
            <a:endParaRPr lang="en-US" sz="1765" kern="0">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116"/>
          <p:cNvSpPr>
            <a:spLocks/>
          </p:cNvSpPr>
          <p:nvPr/>
        </p:nvSpPr>
        <p:spPr bwMode="auto">
          <a:xfrm rot="17621118" flipV="1">
            <a:off x="8021290" y="3341476"/>
            <a:ext cx="57690" cy="12232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85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fontAlgn="base">
              <a:lnSpc>
                <a:spcPct val="90000"/>
              </a:lnSpc>
              <a:spcBef>
                <a:spcPct val="0"/>
              </a:spcBef>
              <a:spcAft>
                <a:spcPct val="0"/>
              </a:spcAft>
            </a:pPr>
            <a:endParaRPr lang="en-US" sz="1765" kern="0">
              <a:gradFill>
                <a:gsLst>
                  <a:gs pos="0">
                    <a:srgbClr val="FFFFFF"/>
                  </a:gs>
                  <a:gs pos="100000">
                    <a:srgbClr val="FFFFFF"/>
                  </a:gs>
                </a:gsLst>
                <a:lin ang="5400000" scaled="0"/>
              </a:gradFill>
              <a:ea typeface="Segoe UI" pitchFamily="34" charset="0"/>
              <a:cs typeface="Segoe UI" pitchFamily="34" charset="0"/>
            </a:endParaRPr>
          </a:p>
        </p:txBody>
      </p:sp>
      <p:sp>
        <p:nvSpPr>
          <p:cNvPr id="118" name="Freeform 117"/>
          <p:cNvSpPr>
            <a:spLocks/>
          </p:cNvSpPr>
          <p:nvPr/>
        </p:nvSpPr>
        <p:spPr bwMode="auto">
          <a:xfrm rot="11321118" flipV="1">
            <a:off x="6418978" y="4287621"/>
            <a:ext cx="57690" cy="12232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85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fontAlgn="base">
              <a:lnSpc>
                <a:spcPct val="90000"/>
              </a:lnSpc>
              <a:spcBef>
                <a:spcPct val="0"/>
              </a:spcBef>
              <a:spcAft>
                <a:spcPct val="0"/>
              </a:spcAft>
            </a:pPr>
            <a:endParaRPr lang="en-US" sz="1765" kern="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4"/>
          <p:cNvGrpSpPr>
            <a:grpSpLocks noChangeAspect="1"/>
          </p:cNvGrpSpPr>
          <p:nvPr/>
        </p:nvGrpSpPr>
        <p:grpSpPr bwMode="auto">
          <a:xfrm>
            <a:off x="681589" y="1983665"/>
            <a:ext cx="509515" cy="374994"/>
            <a:chOff x="572" y="1666"/>
            <a:chExt cx="428" cy="315"/>
          </a:xfrm>
        </p:grpSpPr>
        <p:sp>
          <p:nvSpPr>
            <p:cNvPr id="5" name="AutoShape 3"/>
            <p:cNvSpPr>
              <a:spLocks noChangeAspect="1" noChangeArrowheads="1" noTextEdit="1"/>
            </p:cNvSpPr>
            <p:nvPr/>
          </p:nvSpPr>
          <p:spPr bwMode="auto">
            <a:xfrm>
              <a:off x="572" y="1666"/>
              <a:ext cx="428" cy="31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endParaRPr lang="en-US" sz="1350"/>
            </a:p>
          </p:txBody>
        </p:sp>
        <p:sp>
          <p:nvSpPr>
            <p:cNvPr id="6" name="Freeform 5"/>
            <p:cNvSpPr>
              <a:spLocks noEditPoints="1"/>
            </p:cNvSpPr>
            <p:nvPr/>
          </p:nvSpPr>
          <p:spPr bwMode="auto">
            <a:xfrm>
              <a:off x="635" y="1816"/>
              <a:ext cx="125" cy="142"/>
            </a:xfrm>
            <a:custGeom>
              <a:avLst/>
              <a:gdLst>
                <a:gd name="T0" fmla="*/ 92 w 303"/>
                <a:gd name="T1" fmla="*/ 55 h 346"/>
                <a:gd name="T2" fmla="*/ 92 w 303"/>
                <a:gd name="T3" fmla="*/ 55 h 346"/>
                <a:gd name="T4" fmla="*/ 103 w 303"/>
                <a:gd name="T5" fmla="*/ 74 h 346"/>
                <a:gd name="T6" fmla="*/ 84 w 303"/>
                <a:gd name="T7" fmla="*/ 89 h 346"/>
                <a:gd name="T8" fmla="*/ 77 w 303"/>
                <a:gd name="T9" fmla="*/ 106 h 346"/>
                <a:gd name="T10" fmla="*/ 118 w 303"/>
                <a:gd name="T11" fmla="*/ 197 h 346"/>
                <a:gd name="T12" fmla="*/ 198 w 303"/>
                <a:gd name="T13" fmla="*/ 260 h 346"/>
                <a:gd name="T14" fmla="*/ 215 w 303"/>
                <a:gd name="T15" fmla="*/ 257 h 346"/>
                <a:gd name="T16" fmla="*/ 234 w 303"/>
                <a:gd name="T17" fmla="*/ 242 h 346"/>
                <a:gd name="T18" fmla="*/ 250 w 303"/>
                <a:gd name="T19" fmla="*/ 257 h 346"/>
                <a:gd name="T20" fmla="*/ 261 w 303"/>
                <a:gd name="T21" fmla="*/ 278 h 346"/>
                <a:gd name="T22" fmla="*/ 224 w 303"/>
                <a:gd name="T23" fmla="*/ 306 h 346"/>
                <a:gd name="T24" fmla="*/ 106 w 303"/>
                <a:gd name="T25" fmla="*/ 207 h 346"/>
                <a:gd name="T26" fmla="*/ 38 w 303"/>
                <a:gd name="T27" fmla="*/ 68 h 346"/>
                <a:gd name="T28" fmla="*/ 74 w 303"/>
                <a:gd name="T29" fmla="*/ 40 h 346"/>
                <a:gd name="T30" fmla="*/ 92 w 303"/>
                <a:gd name="T31" fmla="*/ 55 h 346"/>
                <a:gd name="T32" fmla="*/ 228 w 303"/>
                <a:gd name="T33" fmla="*/ 204 h 346"/>
                <a:gd name="T34" fmla="*/ 228 w 303"/>
                <a:gd name="T35" fmla="*/ 204 h 346"/>
                <a:gd name="T36" fmla="*/ 218 w 303"/>
                <a:gd name="T37" fmla="*/ 208 h 346"/>
                <a:gd name="T38" fmla="*/ 201 w 303"/>
                <a:gd name="T39" fmla="*/ 221 h 346"/>
                <a:gd name="T40" fmla="*/ 147 w 303"/>
                <a:gd name="T41" fmla="*/ 174 h 346"/>
                <a:gd name="T42" fmla="*/ 115 w 303"/>
                <a:gd name="T43" fmla="*/ 111 h 346"/>
                <a:gd name="T44" fmla="*/ 132 w 303"/>
                <a:gd name="T45" fmla="*/ 98 h 346"/>
                <a:gd name="T46" fmla="*/ 138 w 303"/>
                <a:gd name="T47" fmla="*/ 89 h 346"/>
                <a:gd name="T48" fmla="*/ 120 w 303"/>
                <a:gd name="T49" fmla="*/ 32 h 346"/>
                <a:gd name="T50" fmla="*/ 68 w 303"/>
                <a:gd name="T51" fmla="*/ 2 h 346"/>
                <a:gd name="T52" fmla="*/ 58 w 303"/>
                <a:gd name="T53" fmla="*/ 6 h 346"/>
                <a:gd name="T54" fmla="*/ 7 w 303"/>
                <a:gd name="T55" fmla="*/ 45 h 346"/>
                <a:gd name="T56" fmla="*/ 0 w 303"/>
                <a:gd name="T57" fmla="*/ 62 h 346"/>
                <a:gd name="T58" fmla="*/ 77 w 303"/>
                <a:gd name="T59" fmla="*/ 230 h 346"/>
                <a:gd name="T60" fmla="*/ 221 w 303"/>
                <a:gd name="T61" fmla="*/ 344 h 346"/>
                <a:gd name="T62" fmla="*/ 227 w 303"/>
                <a:gd name="T63" fmla="*/ 346 h 346"/>
                <a:gd name="T64" fmla="*/ 232 w 303"/>
                <a:gd name="T65" fmla="*/ 345 h 346"/>
                <a:gd name="T66" fmla="*/ 239 w 303"/>
                <a:gd name="T67" fmla="*/ 342 h 346"/>
                <a:gd name="T68" fmla="*/ 290 w 303"/>
                <a:gd name="T69" fmla="*/ 302 h 346"/>
                <a:gd name="T70" fmla="*/ 296 w 303"/>
                <a:gd name="T71" fmla="*/ 293 h 346"/>
                <a:gd name="T72" fmla="*/ 279 w 303"/>
                <a:gd name="T73" fmla="*/ 235 h 346"/>
                <a:gd name="T74" fmla="*/ 228 w 303"/>
                <a:gd name="T75" fmla="*/ 20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3" h="346">
                  <a:moveTo>
                    <a:pt x="92" y="55"/>
                  </a:moveTo>
                  <a:lnTo>
                    <a:pt x="92" y="55"/>
                  </a:lnTo>
                  <a:cubicBezTo>
                    <a:pt x="98" y="63"/>
                    <a:pt x="102" y="70"/>
                    <a:pt x="103" y="74"/>
                  </a:cubicBezTo>
                  <a:lnTo>
                    <a:pt x="84" y="89"/>
                  </a:lnTo>
                  <a:cubicBezTo>
                    <a:pt x="79" y="93"/>
                    <a:pt x="76" y="99"/>
                    <a:pt x="77" y="106"/>
                  </a:cubicBezTo>
                  <a:cubicBezTo>
                    <a:pt x="77" y="110"/>
                    <a:pt x="83" y="153"/>
                    <a:pt x="118" y="197"/>
                  </a:cubicBezTo>
                  <a:cubicBezTo>
                    <a:pt x="155" y="245"/>
                    <a:pt x="193" y="258"/>
                    <a:pt x="198" y="260"/>
                  </a:cubicBezTo>
                  <a:cubicBezTo>
                    <a:pt x="203" y="262"/>
                    <a:pt x="210" y="261"/>
                    <a:pt x="215" y="257"/>
                  </a:cubicBezTo>
                  <a:lnTo>
                    <a:pt x="234" y="242"/>
                  </a:lnTo>
                  <a:cubicBezTo>
                    <a:pt x="238" y="244"/>
                    <a:pt x="244" y="249"/>
                    <a:pt x="250" y="257"/>
                  </a:cubicBezTo>
                  <a:cubicBezTo>
                    <a:pt x="257" y="266"/>
                    <a:pt x="260" y="273"/>
                    <a:pt x="261" y="278"/>
                  </a:cubicBezTo>
                  <a:cubicBezTo>
                    <a:pt x="251" y="286"/>
                    <a:pt x="234" y="298"/>
                    <a:pt x="224" y="306"/>
                  </a:cubicBezTo>
                  <a:cubicBezTo>
                    <a:pt x="185" y="289"/>
                    <a:pt x="142" y="253"/>
                    <a:pt x="106" y="207"/>
                  </a:cubicBezTo>
                  <a:cubicBezTo>
                    <a:pt x="70" y="161"/>
                    <a:pt x="45" y="110"/>
                    <a:pt x="38" y="68"/>
                  </a:cubicBezTo>
                  <a:cubicBezTo>
                    <a:pt x="48" y="60"/>
                    <a:pt x="64" y="47"/>
                    <a:pt x="74" y="40"/>
                  </a:cubicBezTo>
                  <a:cubicBezTo>
                    <a:pt x="79" y="42"/>
                    <a:pt x="85" y="46"/>
                    <a:pt x="92" y="55"/>
                  </a:cubicBezTo>
                  <a:close/>
                  <a:moveTo>
                    <a:pt x="228" y="204"/>
                  </a:moveTo>
                  <a:lnTo>
                    <a:pt x="228" y="204"/>
                  </a:lnTo>
                  <a:cubicBezTo>
                    <a:pt x="225" y="204"/>
                    <a:pt x="221" y="205"/>
                    <a:pt x="218" y="208"/>
                  </a:cubicBezTo>
                  <a:lnTo>
                    <a:pt x="201" y="221"/>
                  </a:lnTo>
                  <a:cubicBezTo>
                    <a:pt x="189" y="215"/>
                    <a:pt x="168" y="201"/>
                    <a:pt x="147" y="174"/>
                  </a:cubicBezTo>
                  <a:cubicBezTo>
                    <a:pt x="127" y="149"/>
                    <a:pt x="119" y="124"/>
                    <a:pt x="115" y="111"/>
                  </a:cubicBezTo>
                  <a:lnTo>
                    <a:pt x="132" y="98"/>
                  </a:lnTo>
                  <a:cubicBezTo>
                    <a:pt x="135" y="95"/>
                    <a:pt x="137" y="92"/>
                    <a:pt x="138" y="89"/>
                  </a:cubicBezTo>
                  <a:cubicBezTo>
                    <a:pt x="145" y="66"/>
                    <a:pt x="128" y="41"/>
                    <a:pt x="120" y="32"/>
                  </a:cubicBezTo>
                  <a:cubicBezTo>
                    <a:pt x="113" y="22"/>
                    <a:pt x="92" y="0"/>
                    <a:pt x="68" y="2"/>
                  </a:cubicBezTo>
                  <a:cubicBezTo>
                    <a:pt x="64" y="2"/>
                    <a:pt x="61" y="3"/>
                    <a:pt x="58" y="6"/>
                  </a:cubicBezTo>
                  <a:cubicBezTo>
                    <a:pt x="49" y="12"/>
                    <a:pt x="7" y="45"/>
                    <a:pt x="7" y="45"/>
                  </a:cubicBezTo>
                  <a:cubicBezTo>
                    <a:pt x="2" y="49"/>
                    <a:pt x="0" y="55"/>
                    <a:pt x="0" y="62"/>
                  </a:cubicBezTo>
                  <a:cubicBezTo>
                    <a:pt x="6" y="113"/>
                    <a:pt x="33" y="174"/>
                    <a:pt x="77" y="230"/>
                  </a:cubicBezTo>
                  <a:cubicBezTo>
                    <a:pt x="120" y="285"/>
                    <a:pt x="173" y="327"/>
                    <a:pt x="221" y="344"/>
                  </a:cubicBezTo>
                  <a:cubicBezTo>
                    <a:pt x="223" y="345"/>
                    <a:pt x="225" y="346"/>
                    <a:pt x="227" y="346"/>
                  </a:cubicBezTo>
                  <a:cubicBezTo>
                    <a:pt x="229" y="346"/>
                    <a:pt x="230" y="345"/>
                    <a:pt x="232" y="345"/>
                  </a:cubicBezTo>
                  <a:cubicBezTo>
                    <a:pt x="234" y="344"/>
                    <a:pt x="237" y="343"/>
                    <a:pt x="239" y="342"/>
                  </a:cubicBezTo>
                  <a:cubicBezTo>
                    <a:pt x="239" y="342"/>
                    <a:pt x="281" y="309"/>
                    <a:pt x="290" y="302"/>
                  </a:cubicBezTo>
                  <a:cubicBezTo>
                    <a:pt x="292" y="300"/>
                    <a:pt x="294" y="297"/>
                    <a:pt x="296" y="293"/>
                  </a:cubicBezTo>
                  <a:cubicBezTo>
                    <a:pt x="303" y="270"/>
                    <a:pt x="287" y="245"/>
                    <a:pt x="279" y="235"/>
                  </a:cubicBezTo>
                  <a:cubicBezTo>
                    <a:pt x="272" y="225"/>
                    <a:pt x="252" y="202"/>
                    <a:pt x="228" y="204"/>
                  </a:cubicBezTo>
                  <a:close/>
                </a:path>
              </a:pathLst>
            </a:custGeom>
            <a:solidFill>
              <a:srgbClr val="FFFFFF"/>
            </a:solidFill>
            <a:ln w="0">
              <a:noFill/>
              <a:prstDash val="solid"/>
              <a:round/>
              <a:headEnd/>
              <a:tailEnd/>
            </a:ln>
          </p:spPr>
          <p:txBody>
            <a:bodyPr vert="horz" wrap="square" lIns="68570" tIns="34285" rIns="68570" bIns="34285" numCol="1" anchor="t" anchorCtr="0" compatLnSpc="1">
              <a:prstTxWarp prst="textNoShape">
                <a:avLst/>
              </a:prstTxWarp>
            </a:bodyPr>
            <a:lstStyle/>
            <a:p>
              <a:endParaRPr lang="en-US" sz="1350"/>
            </a:p>
          </p:txBody>
        </p:sp>
        <p:sp>
          <p:nvSpPr>
            <p:cNvPr id="8" name="Freeform 7"/>
            <p:cNvSpPr>
              <a:spLocks noEditPoints="1"/>
            </p:cNvSpPr>
            <p:nvPr/>
          </p:nvSpPr>
          <p:spPr bwMode="auto">
            <a:xfrm>
              <a:off x="827" y="1837"/>
              <a:ext cx="112" cy="112"/>
            </a:xfrm>
            <a:custGeom>
              <a:avLst/>
              <a:gdLst>
                <a:gd name="T0" fmla="*/ 234 w 272"/>
                <a:gd name="T1" fmla="*/ 163 h 273"/>
                <a:gd name="T2" fmla="*/ 234 w 272"/>
                <a:gd name="T3" fmla="*/ 163 h 273"/>
                <a:gd name="T4" fmla="*/ 111 w 272"/>
                <a:gd name="T5" fmla="*/ 163 h 273"/>
                <a:gd name="T6" fmla="*/ 98 w 272"/>
                <a:gd name="T7" fmla="*/ 168 h 273"/>
                <a:gd name="T8" fmla="*/ 66 w 272"/>
                <a:gd name="T9" fmla="*/ 199 h 273"/>
                <a:gd name="T10" fmla="*/ 69 w 272"/>
                <a:gd name="T11" fmla="*/ 185 h 273"/>
                <a:gd name="T12" fmla="*/ 65 w 272"/>
                <a:gd name="T13" fmla="*/ 169 h 273"/>
                <a:gd name="T14" fmla="*/ 51 w 272"/>
                <a:gd name="T15" fmla="*/ 163 h 273"/>
                <a:gd name="T16" fmla="*/ 37 w 272"/>
                <a:gd name="T17" fmla="*/ 163 h 273"/>
                <a:gd name="T18" fmla="*/ 37 w 272"/>
                <a:gd name="T19" fmla="*/ 37 h 273"/>
                <a:gd name="T20" fmla="*/ 234 w 272"/>
                <a:gd name="T21" fmla="*/ 37 h 273"/>
                <a:gd name="T22" fmla="*/ 234 w 272"/>
                <a:gd name="T23" fmla="*/ 163 h 273"/>
                <a:gd name="T24" fmla="*/ 247 w 272"/>
                <a:gd name="T25" fmla="*/ 0 h 273"/>
                <a:gd name="T26" fmla="*/ 247 w 272"/>
                <a:gd name="T27" fmla="*/ 0 h 273"/>
                <a:gd name="T28" fmla="*/ 25 w 272"/>
                <a:gd name="T29" fmla="*/ 0 h 273"/>
                <a:gd name="T30" fmla="*/ 0 w 272"/>
                <a:gd name="T31" fmla="*/ 25 h 273"/>
                <a:gd name="T32" fmla="*/ 0 w 272"/>
                <a:gd name="T33" fmla="*/ 175 h 273"/>
                <a:gd name="T34" fmla="*/ 25 w 272"/>
                <a:gd name="T35" fmla="*/ 200 h 273"/>
                <a:gd name="T36" fmla="*/ 27 w 272"/>
                <a:gd name="T37" fmla="*/ 200 h 273"/>
                <a:gd name="T38" fmla="*/ 17 w 272"/>
                <a:gd name="T39" fmla="*/ 250 h 273"/>
                <a:gd name="T40" fmla="*/ 26 w 272"/>
                <a:gd name="T41" fmla="*/ 271 h 273"/>
                <a:gd name="T42" fmla="*/ 35 w 272"/>
                <a:gd name="T43" fmla="*/ 273 h 273"/>
                <a:gd name="T44" fmla="*/ 48 w 272"/>
                <a:gd name="T45" fmla="*/ 268 h 273"/>
                <a:gd name="T46" fmla="*/ 119 w 272"/>
                <a:gd name="T47" fmla="*/ 200 h 273"/>
                <a:gd name="T48" fmla="*/ 247 w 272"/>
                <a:gd name="T49" fmla="*/ 200 h 273"/>
                <a:gd name="T50" fmla="*/ 272 w 272"/>
                <a:gd name="T51" fmla="*/ 175 h 273"/>
                <a:gd name="T52" fmla="*/ 272 w 272"/>
                <a:gd name="T53" fmla="*/ 25 h 273"/>
                <a:gd name="T54" fmla="*/ 247 w 272"/>
                <a:gd name="T5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2" h="273">
                  <a:moveTo>
                    <a:pt x="234" y="163"/>
                  </a:moveTo>
                  <a:lnTo>
                    <a:pt x="234" y="163"/>
                  </a:lnTo>
                  <a:lnTo>
                    <a:pt x="111" y="163"/>
                  </a:lnTo>
                  <a:cubicBezTo>
                    <a:pt x="106" y="163"/>
                    <a:pt x="102" y="164"/>
                    <a:pt x="98" y="168"/>
                  </a:cubicBezTo>
                  <a:lnTo>
                    <a:pt x="66" y="199"/>
                  </a:lnTo>
                  <a:lnTo>
                    <a:pt x="69" y="185"/>
                  </a:lnTo>
                  <a:cubicBezTo>
                    <a:pt x="70" y="180"/>
                    <a:pt x="69" y="174"/>
                    <a:pt x="65" y="169"/>
                  </a:cubicBezTo>
                  <a:cubicBezTo>
                    <a:pt x="62" y="165"/>
                    <a:pt x="56" y="163"/>
                    <a:pt x="51" y="163"/>
                  </a:cubicBezTo>
                  <a:lnTo>
                    <a:pt x="37" y="163"/>
                  </a:lnTo>
                  <a:lnTo>
                    <a:pt x="37" y="37"/>
                  </a:lnTo>
                  <a:lnTo>
                    <a:pt x="234" y="37"/>
                  </a:lnTo>
                  <a:lnTo>
                    <a:pt x="234" y="163"/>
                  </a:lnTo>
                  <a:close/>
                  <a:moveTo>
                    <a:pt x="247" y="0"/>
                  </a:moveTo>
                  <a:lnTo>
                    <a:pt x="247" y="0"/>
                  </a:lnTo>
                  <a:lnTo>
                    <a:pt x="25" y="0"/>
                  </a:lnTo>
                  <a:cubicBezTo>
                    <a:pt x="11" y="0"/>
                    <a:pt x="0" y="11"/>
                    <a:pt x="0" y="25"/>
                  </a:cubicBezTo>
                  <a:lnTo>
                    <a:pt x="0" y="175"/>
                  </a:lnTo>
                  <a:cubicBezTo>
                    <a:pt x="0" y="189"/>
                    <a:pt x="11" y="200"/>
                    <a:pt x="25" y="200"/>
                  </a:cubicBezTo>
                  <a:lnTo>
                    <a:pt x="27" y="200"/>
                  </a:lnTo>
                  <a:lnTo>
                    <a:pt x="17" y="250"/>
                  </a:lnTo>
                  <a:cubicBezTo>
                    <a:pt x="15" y="258"/>
                    <a:pt x="19" y="267"/>
                    <a:pt x="26" y="271"/>
                  </a:cubicBezTo>
                  <a:cubicBezTo>
                    <a:pt x="29" y="272"/>
                    <a:pt x="32" y="273"/>
                    <a:pt x="35" y="273"/>
                  </a:cubicBezTo>
                  <a:cubicBezTo>
                    <a:pt x="39" y="273"/>
                    <a:pt x="44" y="271"/>
                    <a:pt x="48" y="268"/>
                  </a:cubicBezTo>
                  <a:lnTo>
                    <a:pt x="119" y="200"/>
                  </a:lnTo>
                  <a:lnTo>
                    <a:pt x="247" y="200"/>
                  </a:lnTo>
                  <a:cubicBezTo>
                    <a:pt x="260" y="200"/>
                    <a:pt x="272" y="189"/>
                    <a:pt x="272" y="175"/>
                  </a:cubicBezTo>
                  <a:lnTo>
                    <a:pt x="272" y="25"/>
                  </a:lnTo>
                  <a:cubicBezTo>
                    <a:pt x="272" y="11"/>
                    <a:pt x="260" y="0"/>
                    <a:pt x="247" y="0"/>
                  </a:cubicBezTo>
                  <a:close/>
                </a:path>
              </a:pathLst>
            </a:custGeom>
            <a:solidFill>
              <a:srgbClr val="FFFFFF"/>
            </a:solidFill>
            <a:ln w="0">
              <a:noFill/>
              <a:prstDash val="solid"/>
              <a:round/>
              <a:headEnd/>
              <a:tailEnd/>
            </a:ln>
          </p:spPr>
          <p:txBody>
            <a:bodyPr vert="horz" wrap="square" lIns="68570" tIns="34285" rIns="68570" bIns="34285" numCol="1" anchor="t" anchorCtr="0" compatLnSpc="1">
              <a:prstTxWarp prst="textNoShape">
                <a:avLst/>
              </a:prstTxWarp>
            </a:bodyPr>
            <a:lstStyle/>
            <a:p>
              <a:endParaRPr lang="en-US" sz="1350"/>
            </a:p>
          </p:txBody>
        </p:sp>
        <p:sp>
          <p:nvSpPr>
            <p:cNvPr id="9" name="Freeform 8"/>
            <p:cNvSpPr>
              <a:spLocks noEditPoints="1"/>
            </p:cNvSpPr>
            <p:nvPr/>
          </p:nvSpPr>
          <p:spPr bwMode="auto">
            <a:xfrm>
              <a:off x="623" y="1670"/>
              <a:ext cx="138" cy="106"/>
            </a:xfrm>
            <a:custGeom>
              <a:avLst/>
              <a:gdLst>
                <a:gd name="T0" fmla="*/ 281 w 335"/>
                <a:gd name="T1" fmla="*/ 74 h 259"/>
                <a:gd name="T2" fmla="*/ 269 w 335"/>
                <a:gd name="T3" fmla="*/ 100 h 259"/>
                <a:gd name="T4" fmla="*/ 260 w 335"/>
                <a:gd name="T5" fmla="*/ 135 h 259"/>
                <a:gd name="T6" fmla="*/ 240 w 335"/>
                <a:gd name="T7" fmla="*/ 169 h 259"/>
                <a:gd name="T8" fmla="*/ 210 w 335"/>
                <a:gd name="T9" fmla="*/ 196 h 259"/>
                <a:gd name="T10" fmla="*/ 170 w 335"/>
                <a:gd name="T11" fmla="*/ 215 h 259"/>
                <a:gd name="T12" fmla="*/ 120 w 335"/>
                <a:gd name="T13" fmla="*/ 222 h 259"/>
                <a:gd name="T14" fmla="*/ 57 w 335"/>
                <a:gd name="T15" fmla="*/ 210 h 259"/>
                <a:gd name="T16" fmla="*/ 70 w 335"/>
                <a:gd name="T17" fmla="*/ 201 h 259"/>
                <a:gd name="T18" fmla="*/ 117 w 335"/>
                <a:gd name="T19" fmla="*/ 182 h 259"/>
                <a:gd name="T20" fmla="*/ 93 w 335"/>
                <a:gd name="T21" fmla="*/ 176 h 259"/>
                <a:gd name="T22" fmla="*/ 75 w 335"/>
                <a:gd name="T23" fmla="*/ 162 h 259"/>
                <a:gd name="T24" fmla="*/ 78 w 335"/>
                <a:gd name="T25" fmla="*/ 150 h 259"/>
                <a:gd name="T26" fmla="*/ 83 w 335"/>
                <a:gd name="T27" fmla="*/ 146 h 259"/>
                <a:gd name="T28" fmla="*/ 61 w 335"/>
                <a:gd name="T29" fmla="*/ 132 h 259"/>
                <a:gd name="T30" fmla="*/ 50 w 335"/>
                <a:gd name="T31" fmla="*/ 110 h 259"/>
                <a:gd name="T32" fmla="*/ 67 w 335"/>
                <a:gd name="T33" fmla="*/ 107 h 259"/>
                <a:gd name="T34" fmla="*/ 54 w 335"/>
                <a:gd name="T35" fmla="*/ 85 h 259"/>
                <a:gd name="T36" fmla="*/ 50 w 335"/>
                <a:gd name="T37" fmla="*/ 65 h 259"/>
                <a:gd name="T38" fmla="*/ 55 w 335"/>
                <a:gd name="T39" fmla="*/ 47 h 259"/>
                <a:gd name="T40" fmla="*/ 85 w 335"/>
                <a:gd name="T41" fmla="*/ 68 h 259"/>
                <a:gd name="T42" fmla="*/ 126 w 335"/>
                <a:gd name="T43" fmla="*/ 87 h 259"/>
                <a:gd name="T44" fmla="*/ 165 w 335"/>
                <a:gd name="T45" fmla="*/ 88 h 259"/>
                <a:gd name="T46" fmla="*/ 171 w 335"/>
                <a:gd name="T47" fmla="*/ 60 h 259"/>
                <a:gd name="T48" fmla="*/ 192 w 335"/>
                <a:gd name="T49" fmla="*/ 41 h 259"/>
                <a:gd name="T50" fmla="*/ 223 w 335"/>
                <a:gd name="T51" fmla="*/ 36 h 259"/>
                <a:gd name="T52" fmla="*/ 252 w 335"/>
                <a:gd name="T53" fmla="*/ 47 h 259"/>
                <a:gd name="T54" fmla="*/ 287 w 335"/>
                <a:gd name="T55" fmla="*/ 43 h 259"/>
                <a:gd name="T56" fmla="*/ 270 w 335"/>
                <a:gd name="T57" fmla="*/ 63 h 259"/>
                <a:gd name="T58" fmla="*/ 293 w 335"/>
                <a:gd name="T59" fmla="*/ 61 h 259"/>
                <a:gd name="T60" fmla="*/ 266 w 335"/>
                <a:gd name="T61" fmla="*/ 9 h 259"/>
                <a:gd name="T62" fmla="*/ 244 w 335"/>
                <a:gd name="T63" fmla="*/ 3 h 259"/>
                <a:gd name="T64" fmla="*/ 217 w 335"/>
                <a:gd name="T65" fmla="*/ 0 h 259"/>
                <a:gd name="T66" fmla="*/ 193 w 335"/>
                <a:gd name="T67" fmla="*/ 2 h 259"/>
                <a:gd name="T68" fmla="*/ 167 w 335"/>
                <a:gd name="T69" fmla="*/ 13 h 259"/>
                <a:gd name="T70" fmla="*/ 147 w 335"/>
                <a:gd name="T71" fmla="*/ 31 h 259"/>
                <a:gd name="T72" fmla="*/ 134 w 335"/>
                <a:gd name="T73" fmla="*/ 51 h 259"/>
                <a:gd name="T74" fmla="*/ 105 w 335"/>
                <a:gd name="T75" fmla="*/ 37 h 259"/>
                <a:gd name="T76" fmla="*/ 57 w 335"/>
                <a:gd name="T77" fmla="*/ 8 h 259"/>
                <a:gd name="T78" fmla="*/ 20 w 335"/>
                <a:gd name="T79" fmla="*/ 37 h 259"/>
                <a:gd name="T80" fmla="*/ 14 w 335"/>
                <a:gd name="T81" fmla="*/ 58 h 259"/>
                <a:gd name="T82" fmla="*/ 14 w 335"/>
                <a:gd name="T83" fmla="*/ 81 h 259"/>
                <a:gd name="T84" fmla="*/ 14 w 335"/>
                <a:gd name="T85" fmla="*/ 113 h 259"/>
                <a:gd name="T86" fmla="*/ 21 w 335"/>
                <a:gd name="T87" fmla="*/ 137 h 259"/>
                <a:gd name="T88" fmla="*/ 32 w 335"/>
                <a:gd name="T89" fmla="*/ 153 h 259"/>
                <a:gd name="T90" fmla="*/ 33 w 335"/>
                <a:gd name="T91" fmla="*/ 239 h 259"/>
                <a:gd name="T92" fmla="*/ 69 w 335"/>
                <a:gd name="T93" fmla="*/ 253 h 259"/>
                <a:gd name="T94" fmla="*/ 108 w 335"/>
                <a:gd name="T95" fmla="*/ 259 h 259"/>
                <a:gd name="T96" fmla="*/ 140 w 335"/>
                <a:gd name="T97" fmla="*/ 258 h 259"/>
                <a:gd name="T98" fmla="*/ 172 w 335"/>
                <a:gd name="T99" fmla="*/ 253 h 259"/>
                <a:gd name="T100" fmla="*/ 199 w 335"/>
                <a:gd name="T101" fmla="*/ 244 h 259"/>
                <a:gd name="T102" fmla="*/ 225 w 335"/>
                <a:gd name="T103" fmla="*/ 231 h 259"/>
                <a:gd name="T104" fmla="*/ 251 w 335"/>
                <a:gd name="T105" fmla="*/ 211 h 259"/>
                <a:gd name="T106" fmla="*/ 269 w 335"/>
                <a:gd name="T107" fmla="*/ 191 h 259"/>
                <a:gd name="T108" fmla="*/ 284 w 335"/>
                <a:gd name="T109" fmla="*/ 170 h 259"/>
                <a:gd name="T110" fmla="*/ 297 w 335"/>
                <a:gd name="T111" fmla="*/ 142 h 259"/>
                <a:gd name="T112" fmla="*/ 304 w 335"/>
                <a:gd name="T113" fmla="*/ 118 h 259"/>
                <a:gd name="T114" fmla="*/ 308 w 335"/>
                <a:gd name="T115" fmla="*/ 98 h 259"/>
                <a:gd name="T116" fmla="*/ 324 w 335"/>
                <a:gd name="T117" fmla="*/ 8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5" h="259">
                  <a:moveTo>
                    <a:pt x="293" y="61"/>
                  </a:moveTo>
                  <a:lnTo>
                    <a:pt x="293" y="61"/>
                  </a:lnTo>
                  <a:lnTo>
                    <a:pt x="291" y="64"/>
                  </a:lnTo>
                  <a:lnTo>
                    <a:pt x="287" y="68"/>
                  </a:lnTo>
                  <a:lnTo>
                    <a:pt x="284" y="71"/>
                  </a:lnTo>
                  <a:lnTo>
                    <a:pt x="281" y="74"/>
                  </a:lnTo>
                  <a:lnTo>
                    <a:pt x="277" y="77"/>
                  </a:lnTo>
                  <a:lnTo>
                    <a:pt x="273" y="80"/>
                  </a:lnTo>
                  <a:lnTo>
                    <a:pt x="270" y="82"/>
                  </a:lnTo>
                  <a:lnTo>
                    <a:pt x="270" y="88"/>
                  </a:lnTo>
                  <a:lnTo>
                    <a:pt x="270" y="94"/>
                  </a:lnTo>
                  <a:lnTo>
                    <a:pt x="269" y="100"/>
                  </a:lnTo>
                  <a:lnTo>
                    <a:pt x="269" y="106"/>
                  </a:lnTo>
                  <a:lnTo>
                    <a:pt x="268" y="112"/>
                  </a:lnTo>
                  <a:lnTo>
                    <a:pt x="266" y="118"/>
                  </a:lnTo>
                  <a:lnTo>
                    <a:pt x="264" y="124"/>
                  </a:lnTo>
                  <a:lnTo>
                    <a:pt x="262" y="130"/>
                  </a:lnTo>
                  <a:lnTo>
                    <a:pt x="260" y="135"/>
                  </a:lnTo>
                  <a:lnTo>
                    <a:pt x="258" y="141"/>
                  </a:lnTo>
                  <a:lnTo>
                    <a:pt x="254" y="147"/>
                  </a:lnTo>
                  <a:lnTo>
                    <a:pt x="251" y="153"/>
                  </a:lnTo>
                  <a:lnTo>
                    <a:pt x="248" y="158"/>
                  </a:lnTo>
                  <a:lnTo>
                    <a:pt x="244" y="163"/>
                  </a:lnTo>
                  <a:lnTo>
                    <a:pt x="240" y="169"/>
                  </a:lnTo>
                  <a:lnTo>
                    <a:pt x="236" y="174"/>
                  </a:lnTo>
                  <a:lnTo>
                    <a:pt x="231" y="179"/>
                  </a:lnTo>
                  <a:lnTo>
                    <a:pt x="226" y="183"/>
                  </a:lnTo>
                  <a:lnTo>
                    <a:pt x="221" y="188"/>
                  </a:lnTo>
                  <a:lnTo>
                    <a:pt x="216" y="192"/>
                  </a:lnTo>
                  <a:lnTo>
                    <a:pt x="210" y="196"/>
                  </a:lnTo>
                  <a:lnTo>
                    <a:pt x="204" y="200"/>
                  </a:lnTo>
                  <a:lnTo>
                    <a:pt x="198" y="204"/>
                  </a:lnTo>
                  <a:lnTo>
                    <a:pt x="191" y="207"/>
                  </a:lnTo>
                  <a:lnTo>
                    <a:pt x="184" y="210"/>
                  </a:lnTo>
                  <a:lnTo>
                    <a:pt x="177" y="213"/>
                  </a:lnTo>
                  <a:lnTo>
                    <a:pt x="170" y="215"/>
                  </a:lnTo>
                  <a:lnTo>
                    <a:pt x="162" y="217"/>
                  </a:lnTo>
                  <a:lnTo>
                    <a:pt x="154" y="219"/>
                  </a:lnTo>
                  <a:lnTo>
                    <a:pt x="146" y="221"/>
                  </a:lnTo>
                  <a:lnTo>
                    <a:pt x="138" y="221"/>
                  </a:lnTo>
                  <a:lnTo>
                    <a:pt x="129" y="222"/>
                  </a:lnTo>
                  <a:lnTo>
                    <a:pt x="120" y="222"/>
                  </a:lnTo>
                  <a:lnTo>
                    <a:pt x="109" y="222"/>
                  </a:lnTo>
                  <a:lnTo>
                    <a:pt x="98" y="221"/>
                  </a:lnTo>
                  <a:lnTo>
                    <a:pt x="88" y="219"/>
                  </a:lnTo>
                  <a:lnTo>
                    <a:pt x="77" y="217"/>
                  </a:lnTo>
                  <a:lnTo>
                    <a:pt x="67" y="214"/>
                  </a:lnTo>
                  <a:lnTo>
                    <a:pt x="57" y="210"/>
                  </a:lnTo>
                  <a:lnTo>
                    <a:pt x="48" y="206"/>
                  </a:lnTo>
                  <a:lnTo>
                    <a:pt x="39" y="201"/>
                  </a:lnTo>
                  <a:lnTo>
                    <a:pt x="45" y="201"/>
                  </a:lnTo>
                  <a:lnTo>
                    <a:pt x="52" y="202"/>
                  </a:lnTo>
                  <a:lnTo>
                    <a:pt x="61" y="201"/>
                  </a:lnTo>
                  <a:lnTo>
                    <a:pt x="70" y="201"/>
                  </a:lnTo>
                  <a:lnTo>
                    <a:pt x="79" y="199"/>
                  </a:lnTo>
                  <a:lnTo>
                    <a:pt x="87" y="197"/>
                  </a:lnTo>
                  <a:lnTo>
                    <a:pt x="95" y="193"/>
                  </a:lnTo>
                  <a:lnTo>
                    <a:pt x="103" y="190"/>
                  </a:lnTo>
                  <a:lnTo>
                    <a:pt x="110" y="186"/>
                  </a:lnTo>
                  <a:lnTo>
                    <a:pt x="117" y="182"/>
                  </a:lnTo>
                  <a:lnTo>
                    <a:pt x="113" y="182"/>
                  </a:lnTo>
                  <a:lnTo>
                    <a:pt x="109" y="181"/>
                  </a:lnTo>
                  <a:lnTo>
                    <a:pt x="105" y="180"/>
                  </a:lnTo>
                  <a:lnTo>
                    <a:pt x="101" y="179"/>
                  </a:lnTo>
                  <a:lnTo>
                    <a:pt x="97" y="178"/>
                  </a:lnTo>
                  <a:lnTo>
                    <a:pt x="93" y="176"/>
                  </a:lnTo>
                  <a:lnTo>
                    <a:pt x="90" y="174"/>
                  </a:lnTo>
                  <a:lnTo>
                    <a:pt x="87" y="172"/>
                  </a:lnTo>
                  <a:lnTo>
                    <a:pt x="83" y="170"/>
                  </a:lnTo>
                  <a:lnTo>
                    <a:pt x="80" y="167"/>
                  </a:lnTo>
                  <a:lnTo>
                    <a:pt x="78" y="165"/>
                  </a:lnTo>
                  <a:lnTo>
                    <a:pt x="75" y="162"/>
                  </a:lnTo>
                  <a:lnTo>
                    <a:pt x="73" y="159"/>
                  </a:lnTo>
                  <a:lnTo>
                    <a:pt x="71" y="156"/>
                  </a:lnTo>
                  <a:lnTo>
                    <a:pt x="69" y="152"/>
                  </a:lnTo>
                  <a:lnTo>
                    <a:pt x="68" y="149"/>
                  </a:lnTo>
                  <a:lnTo>
                    <a:pt x="73" y="150"/>
                  </a:lnTo>
                  <a:lnTo>
                    <a:pt x="78" y="150"/>
                  </a:lnTo>
                  <a:lnTo>
                    <a:pt x="81" y="150"/>
                  </a:lnTo>
                  <a:lnTo>
                    <a:pt x="85" y="149"/>
                  </a:lnTo>
                  <a:lnTo>
                    <a:pt x="88" y="149"/>
                  </a:lnTo>
                  <a:lnTo>
                    <a:pt x="92" y="148"/>
                  </a:lnTo>
                  <a:lnTo>
                    <a:pt x="87" y="147"/>
                  </a:lnTo>
                  <a:lnTo>
                    <a:pt x="83" y="146"/>
                  </a:lnTo>
                  <a:lnTo>
                    <a:pt x="79" y="144"/>
                  </a:lnTo>
                  <a:lnTo>
                    <a:pt x="75" y="142"/>
                  </a:lnTo>
                  <a:lnTo>
                    <a:pt x="71" y="140"/>
                  </a:lnTo>
                  <a:lnTo>
                    <a:pt x="68" y="138"/>
                  </a:lnTo>
                  <a:lnTo>
                    <a:pt x="65" y="135"/>
                  </a:lnTo>
                  <a:lnTo>
                    <a:pt x="61" y="132"/>
                  </a:lnTo>
                  <a:lnTo>
                    <a:pt x="59" y="129"/>
                  </a:lnTo>
                  <a:lnTo>
                    <a:pt x="56" y="125"/>
                  </a:lnTo>
                  <a:lnTo>
                    <a:pt x="54" y="122"/>
                  </a:lnTo>
                  <a:lnTo>
                    <a:pt x="53" y="118"/>
                  </a:lnTo>
                  <a:lnTo>
                    <a:pt x="51" y="114"/>
                  </a:lnTo>
                  <a:lnTo>
                    <a:pt x="50" y="110"/>
                  </a:lnTo>
                  <a:lnTo>
                    <a:pt x="50" y="106"/>
                  </a:lnTo>
                  <a:lnTo>
                    <a:pt x="49" y="102"/>
                  </a:lnTo>
                  <a:lnTo>
                    <a:pt x="49" y="101"/>
                  </a:lnTo>
                  <a:lnTo>
                    <a:pt x="55" y="104"/>
                  </a:lnTo>
                  <a:lnTo>
                    <a:pt x="61" y="105"/>
                  </a:lnTo>
                  <a:lnTo>
                    <a:pt x="67" y="107"/>
                  </a:lnTo>
                  <a:lnTo>
                    <a:pt x="74" y="107"/>
                  </a:lnTo>
                  <a:lnTo>
                    <a:pt x="68" y="104"/>
                  </a:lnTo>
                  <a:lnTo>
                    <a:pt x="64" y="100"/>
                  </a:lnTo>
                  <a:lnTo>
                    <a:pt x="60" y="95"/>
                  </a:lnTo>
                  <a:lnTo>
                    <a:pt x="56" y="91"/>
                  </a:lnTo>
                  <a:lnTo>
                    <a:pt x="54" y="85"/>
                  </a:lnTo>
                  <a:lnTo>
                    <a:pt x="52" y="80"/>
                  </a:lnTo>
                  <a:lnTo>
                    <a:pt x="51" y="77"/>
                  </a:lnTo>
                  <a:lnTo>
                    <a:pt x="51" y="74"/>
                  </a:lnTo>
                  <a:lnTo>
                    <a:pt x="50" y="71"/>
                  </a:lnTo>
                  <a:lnTo>
                    <a:pt x="50" y="68"/>
                  </a:lnTo>
                  <a:lnTo>
                    <a:pt x="50" y="65"/>
                  </a:lnTo>
                  <a:lnTo>
                    <a:pt x="51" y="62"/>
                  </a:lnTo>
                  <a:lnTo>
                    <a:pt x="51" y="59"/>
                  </a:lnTo>
                  <a:lnTo>
                    <a:pt x="52" y="56"/>
                  </a:lnTo>
                  <a:lnTo>
                    <a:pt x="53" y="52"/>
                  </a:lnTo>
                  <a:lnTo>
                    <a:pt x="54" y="50"/>
                  </a:lnTo>
                  <a:lnTo>
                    <a:pt x="55" y="47"/>
                  </a:lnTo>
                  <a:lnTo>
                    <a:pt x="57" y="44"/>
                  </a:lnTo>
                  <a:lnTo>
                    <a:pt x="62" y="49"/>
                  </a:lnTo>
                  <a:lnTo>
                    <a:pt x="67" y="54"/>
                  </a:lnTo>
                  <a:lnTo>
                    <a:pt x="73" y="59"/>
                  </a:lnTo>
                  <a:lnTo>
                    <a:pt x="79" y="64"/>
                  </a:lnTo>
                  <a:lnTo>
                    <a:pt x="85" y="68"/>
                  </a:lnTo>
                  <a:lnTo>
                    <a:pt x="91" y="72"/>
                  </a:lnTo>
                  <a:lnTo>
                    <a:pt x="98" y="76"/>
                  </a:lnTo>
                  <a:lnTo>
                    <a:pt x="105" y="79"/>
                  </a:lnTo>
                  <a:lnTo>
                    <a:pt x="112" y="82"/>
                  </a:lnTo>
                  <a:lnTo>
                    <a:pt x="119" y="84"/>
                  </a:lnTo>
                  <a:lnTo>
                    <a:pt x="126" y="87"/>
                  </a:lnTo>
                  <a:lnTo>
                    <a:pt x="134" y="89"/>
                  </a:lnTo>
                  <a:lnTo>
                    <a:pt x="141" y="91"/>
                  </a:lnTo>
                  <a:lnTo>
                    <a:pt x="149" y="92"/>
                  </a:lnTo>
                  <a:lnTo>
                    <a:pt x="158" y="93"/>
                  </a:lnTo>
                  <a:lnTo>
                    <a:pt x="166" y="94"/>
                  </a:lnTo>
                  <a:lnTo>
                    <a:pt x="165" y="88"/>
                  </a:lnTo>
                  <a:lnTo>
                    <a:pt x="164" y="83"/>
                  </a:lnTo>
                  <a:lnTo>
                    <a:pt x="165" y="78"/>
                  </a:lnTo>
                  <a:lnTo>
                    <a:pt x="165" y="73"/>
                  </a:lnTo>
                  <a:lnTo>
                    <a:pt x="167" y="69"/>
                  </a:lnTo>
                  <a:lnTo>
                    <a:pt x="168" y="64"/>
                  </a:lnTo>
                  <a:lnTo>
                    <a:pt x="171" y="60"/>
                  </a:lnTo>
                  <a:lnTo>
                    <a:pt x="173" y="56"/>
                  </a:lnTo>
                  <a:lnTo>
                    <a:pt x="176" y="53"/>
                  </a:lnTo>
                  <a:lnTo>
                    <a:pt x="180" y="49"/>
                  </a:lnTo>
                  <a:lnTo>
                    <a:pt x="183" y="46"/>
                  </a:lnTo>
                  <a:lnTo>
                    <a:pt x="188" y="44"/>
                  </a:lnTo>
                  <a:lnTo>
                    <a:pt x="192" y="41"/>
                  </a:lnTo>
                  <a:lnTo>
                    <a:pt x="196" y="39"/>
                  </a:lnTo>
                  <a:lnTo>
                    <a:pt x="201" y="38"/>
                  </a:lnTo>
                  <a:lnTo>
                    <a:pt x="206" y="37"/>
                  </a:lnTo>
                  <a:lnTo>
                    <a:pt x="212" y="36"/>
                  </a:lnTo>
                  <a:lnTo>
                    <a:pt x="217" y="36"/>
                  </a:lnTo>
                  <a:lnTo>
                    <a:pt x="223" y="36"/>
                  </a:lnTo>
                  <a:lnTo>
                    <a:pt x="228" y="37"/>
                  </a:lnTo>
                  <a:lnTo>
                    <a:pt x="233" y="38"/>
                  </a:lnTo>
                  <a:lnTo>
                    <a:pt x="238" y="40"/>
                  </a:lnTo>
                  <a:lnTo>
                    <a:pt x="243" y="42"/>
                  </a:lnTo>
                  <a:lnTo>
                    <a:pt x="248" y="44"/>
                  </a:lnTo>
                  <a:lnTo>
                    <a:pt x="252" y="47"/>
                  </a:lnTo>
                  <a:lnTo>
                    <a:pt x="255" y="51"/>
                  </a:lnTo>
                  <a:lnTo>
                    <a:pt x="264" y="48"/>
                  </a:lnTo>
                  <a:lnTo>
                    <a:pt x="273" y="46"/>
                  </a:lnTo>
                  <a:lnTo>
                    <a:pt x="281" y="43"/>
                  </a:lnTo>
                  <a:lnTo>
                    <a:pt x="289" y="39"/>
                  </a:lnTo>
                  <a:lnTo>
                    <a:pt x="287" y="43"/>
                  </a:lnTo>
                  <a:lnTo>
                    <a:pt x="285" y="47"/>
                  </a:lnTo>
                  <a:lnTo>
                    <a:pt x="283" y="51"/>
                  </a:lnTo>
                  <a:lnTo>
                    <a:pt x="280" y="54"/>
                  </a:lnTo>
                  <a:lnTo>
                    <a:pt x="277" y="57"/>
                  </a:lnTo>
                  <a:lnTo>
                    <a:pt x="273" y="60"/>
                  </a:lnTo>
                  <a:lnTo>
                    <a:pt x="270" y="63"/>
                  </a:lnTo>
                  <a:lnTo>
                    <a:pt x="266" y="65"/>
                  </a:lnTo>
                  <a:lnTo>
                    <a:pt x="274" y="64"/>
                  </a:lnTo>
                  <a:lnTo>
                    <a:pt x="281" y="62"/>
                  </a:lnTo>
                  <a:lnTo>
                    <a:pt x="289" y="60"/>
                  </a:lnTo>
                  <a:lnTo>
                    <a:pt x="296" y="58"/>
                  </a:lnTo>
                  <a:lnTo>
                    <a:pt x="293" y="61"/>
                  </a:lnTo>
                  <a:close/>
                  <a:moveTo>
                    <a:pt x="325" y="36"/>
                  </a:moveTo>
                  <a:lnTo>
                    <a:pt x="325" y="36"/>
                  </a:lnTo>
                  <a:cubicBezTo>
                    <a:pt x="325" y="27"/>
                    <a:pt x="321" y="19"/>
                    <a:pt x="314" y="12"/>
                  </a:cubicBezTo>
                  <a:cubicBezTo>
                    <a:pt x="307" y="6"/>
                    <a:pt x="298" y="2"/>
                    <a:pt x="289" y="2"/>
                  </a:cubicBezTo>
                  <a:cubicBezTo>
                    <a:pt x="283" y="2"/>
                    <a:pt x="278" y="4"/>
                    <a:pt x="272" y="6"/>
                  </a:cubicBezTo>
                  <a:lnTo>
                    <a:pt x="266" y="9"/>
                  </a:lnTo>
                  <a:lnTo>
                    <a:pt x="263" y="11"/>
                  </a:lnTo>
                  <a:lnTo>
                    <a:pt x="261" y="10"/>
                  </a:lnTo>
                  <a:cubicBezTo>
                    <a:pt x="260" y="9"/>
                    <a:pt x="259" y="9"/>
                    <a:pt x="258" y="8"/>
                  </a:cubicBezTo>
                  <a:lnTo>
                    <a:pt x="253" y="6"/>
                  </a:lnTo>
                  <a:cubicBezTo>
                    <a:pt x="252" y="5"/>
                    <a:pt x="250" y="5"/>
                    <a:pt x="249" y="4"/>
                  </a:cubicBezTo>
                  <a:lnTo>
                    <a:pt x="244" y="3"/>
                  </a:lnTo>
                  <a:lnTo>
                    <a:pt x="239" y="1"/>
                  </a:lnTo>
                  <a:cubicBezTo>
                    <a:pt x="236" y="1"/>
                    <a:pt x="234" y="0"/>
                    <a:pt x="232" y="0"/>
                  </a:cubicBezTo>
                  <a:lnTo>
                    <a:pt x="227" y="0"/>
                  </a:lnTo>
                  <a:cubicBezTo>
                    <a:pt x="226" y="0"/>
                    <a:pt x="225" y="0"/>
                    <a:pt x="225" y="0"/>
                  </a:cubicBezTo>
                  <a:lnTo>
                    <a:pt x="219" y="0"/>
                  </a:lnTo>
                  <a:cubicBezTo>
                    <a:pt x="218" y="0"/>
                    <a:pt x="218" y="0"/>
                    <a:pt x="217" y="0"/>
                  </a:cubicBezTo>
                  <a:cubicBezTo>
                    <a:pt x="216" y="0"/>
                    <a:pt x="216" y="0"/>
                    <a:pt x="215" y="0"/>
                  </a:cubicBezTo>
                  <a:lnTo>
                    <a:pt x="209" y="0"/>
                  </a:lnTo>
                  <a:cubicBezTo>
                    <a:pt x="209" y="0"/>
                    <a:pt x="208" y="0"/>
                    <a:pt x="207" y="0"/>
                  </a:cubicBezTo>
                  <a:lnTo>
                    <a:pt x="202" y="0"/>
                  </a:lnTo>
                  <a:cubicBezTo>
                    <a:pt x="201" y="0"/>
                    <a:pt x="199" y="1"/>
                    <a:pt x="198" y="1"/>
                  </a:cubicBezTo>
                  <a:lnTo>
                    <a:pt x="193" y="2"/>
                  </a:lnTo>
                  <a:cubicBezTo>
                    <a:pt x="192" y="2"/>
                    <a:pt x="191" y="3"/>
                    <a:pt x="190" y="3"/>
                  </a:cubicBezTo>
                  <a:lnTo>
                    <a:pt x="185" y="4"/>
                  </a:lnTo>
                  <a:cubicBezTo>
                    <a:pt x="184" y="5"/>
                    <a:pt x="182" y="5"/>
                    <a:pt x="181" y="6"/>
                  </a:cubicBezTo>
                  <a:lnTo>
                    <a:pt x="176" y="8"/>
                  </a:lnTo>
                  <a:lnTo>
                    <a:pt x="172" y="11"/>
                  </a:lnTo>
                  <a:cubicBezTo>
                    <a:pt x="170" y="11"/>
                    <a:pt x="169" y="12"/>
                    <a:pt x="167" y="13"/>
                  </a:cubicBezTo>
                  <a:lnTo>
                    <a:pt x="163" y="16"/>
                  </a:lnTo>
                  <a:cubicBezTo>
                    <a:pt x="162" y="17"/>
                    <a:pt x="161" y="17"/>
                    <a:pt x="160" y="18"/>
                  </a:cubicBezTo>
                  <a:lnTo>
                    <a:pt x="156" y="21"/>
                  </a:lnTo>
                  <a:cubicBezTo>
                    <a:pt x="156" y="22"/>
                    <a:pt x="155" y="22"/>
                    <a:pt x="154" y="23"/>
                  </a:cubicBezTo>
                  <a:lnTo>
                    <a:pt x="150" y="27"/>
                  </a:lnTo>
                  <a:cubicBezTo>
                    <a:pt x="149" y="28"/>
                    <a:pt x="148" y="29"/>
                    <a:pt x="147" y="31"/>
                  </a:cubicBezTo>
                  <a:lnTo>
                    <a:pt x="144" y="35"/>
                  </a:lnTo>
                  <a:lnTo>
                    <a:pt x="141" y="38"/>
                  </a:lnTo>
                  <a:cubicBezTo>
                    <a:pt x="140" y="40"/>
                    <a:pt x="139" y="41"/>
                    <a:pt x="139" y="42"/>
                  </a:cubicBezTo>
                  <a:lnTo>
                    <a:pt x="136" y="47"/>
                  </a:lnTo>
                  <a:cubicBezTo>
                    <a:pt x="135" y="48"/>
                    <a:pt x="135" y="49"/>
                    <a:pt x="134" y="51"/>
                  </a:cubicBezTo>
                  <a:lnTo>
                    <a:pt x="134" y="51"/>
                  </a:lnTo>
                  <a:lnTo>
                    <a:pt x="130" y="50"/>
                  </a:lnTo>
                  <a:lnTo>
                    <a:pt x="125" y="48"/>
                  </a:lnTo>
                  <a:lnTo>
                    <a:pt x="120" y="46"/>
                  </a:lnTo>
                  <a:lnTo>
                    <a:pt x="115" y="43"/>
                  </a:lnTo>
                  <a:lnTo>
                    <a:pt x="110" y="40"/>
                  </a:lnTo>
                  <a:lnTo>
                    <a:pt x="105" y="37"/>
                  </a:lnTo>
                  <a:lnTo>
                    <a:pt x="100" y="34"/>
                  </a:lnTo>
                  <a:lnTo>
                    <a:pt x="96" y="31"/>
                  </a:lnTo>
                  <a:lnTo>
                    <a:pt x="92" y="27"/>
                  </a:lnTo>
                  <a:lnTo>
                    <a:pt x="88" y="23"/>
                  </a:lnTo>
                  <a:lnTo>
                    <a:pt x="83" y="18"/>
                  </a:lnTo>
                  <a:cubicBezTo>
                    <a:pt x="76" y="11"/>
                    <a:pt x="67" y="8"/>
                    <a:pt x="57" y="8"/>
                  </a:cubicBezTo>
                  <a:cubicBezTo>
                    <a:pt x="56" y="8"/>
                    <a:pt x="54" y="8"/>
                    <a:pt x="53" y="8"/>
                  </a:cubicBezTo>
                  <a:cubicBezTo>
                    <a:pt x="42" y="9"/>
                    <a:pt x="32" y="15"/>
                    <a:pt x="26" y="25"/>
                  </a:cubicBezTo>
                  <a:lnTo>
                    <a:pt x="24" y="28"/>
                  </a:lnTo>
                  <a:cubicBezTo>
                    <a:pt x="24" y="29"/>
                    <a:pt x="23" y="30"/>
                    <a:pt x="22" y="31"/>
                  </a:cubicBezTo>
                  <a:lnTo>
                    <a:pt x="21" y="33"/>
                  </a:lnTo>
                  <a:cubicBezTo>
                    <a:pt x="21" y="35"/>
                    <a:pt x="20" y="36"/>
                    <a:pt x="20" y="37"/>
                  </a:cubicBezTo>
                  <a:lnTo>
                    <a:pt x="19" y="40"/>
                  </a:lnTo>
                  <a:cubicBezTo>
                    <a:pt x="18" y="40"/>
                    <a:pt x="18" y="40"/>
                    <a:pt x="18" y="41"/>
                  </a:cubicBezTo>
                  <a:lnTo>
                    <a:pt x="17" y="44"/>
                  </a:lnTo>
                  <a:lnTo>
                    <a:pt x="16" y="47"/>
                  </a:lnTo>
                  <a:cubicBezTo>
                    <a:pt x="15" y="49"/>
                    <a:pt x="15" y="52"/>
                    <a:pt x="14" y="55"/>
                  </a:cubicBezTo>
                  <a:lnTo>
                    <a:pt x="14" y="58"/>
                  </a:lnTo>
                  <a:lnTo>
                    <a:pt x="14" y="61"/>
                  </a:lnTo>
                  <a:lnTo>
                    <a:pt x="13" y="64"/>
                  </a:lnTo>
                  <a:cubicBezTo>
                    <a:pt x="13" y="66"/>
                    <a:pt x="13" y="69"/>
                    <a:pt x="13" y="72"/>
                  </a:cubicBezTo>
                  <a:lnTo>
                    <a:pt x="14" y="75"/>
                  </a:lnTo>
                  <a:lnTo>
                    <a:pt x="14" y="78"/>
                  </a:lnTo>
                  <a:lnTo>
                    <a:pt x="14" y="81"/>
                  </a:lnTo>
                  <a:cubicBezTo>
                    <a:pt x="15" y="83"/>
                    <a:pt x="15" y="84"/>
                    <a:pt x="15" y="86"/>
                  </a:cubicBezTo>
                  <a:lnTo>
                    <a:pt x="16" y="87"/>
                  </a:lnTo>
                  <a:cubicBezTo>
                    <a:pt x="14" y="92"/>
                    <a:pt x="13" y="96"/>
                    <a:pt x="13" y="101"/>
                  </a:cubicBezTo>
                  <a:cubicBezTo>
                    <a:pt x="13" y="102"/>
                    <a:pt x="13" y="104"/>
                    <a:pt x="13" y="105"/>
                  </a:cubicBezTo>
                  <a:lnTo>
                    <a:pt x="13" y="109"/>
                  </a:lnTo>
                  <a:lnTo>
                    <a:pt x="14" y="113"/>
                  </a:lnTo>
                  <a:cubicBezTo>
                    <a:pt x="14" y="115"/>
                    <a:pt x="14" y="117"/>
                    <a:pt x="15" y="119"/>
                  </a:cubicBezTo>
                  <a:lnTo>
                    <a:pt x="16" y="123"/>
                  </a:lnTo>
                  <a:cubicBezTo>
                    <a:pt x="16" y="124"/>
                    <a:pt x="16" y="125"/>
                    <a:pt x="17" y="126"/>
                  </a:cubicBezTo>
                  <a:lnTo>
                    <a:pt x="18" y="130"/>
                  </a:lnTo>
                  <a:cubicBezTo>
                    <a:pt x="18" y="131"/>
                    <a:pt x="19" y="133"/>
                    <a:pt x="19" y="134"/>
                  </a:cubicBezTo>
                  <a:lnTo>
                    <a:pt x="21" y="137"/>
                  </a:lnTo>
                  <a:cubicBezTo>
                    <a:pt x="22" y="139"/>
                    <a:pt x="22" y="140"/>
                    <a:pt x="23" y="141"/>
                  </a:cubicBezTo>
                  <a:lnTo>
                    <a:pt x="25" y="144"/>
                  </a:lnTo>
                  <a:cubicBezTo>
                    <a:pt x="25" y="145"/>
                    <a:pt x="26" y="146"/>
                    <a:pt x="26" y="147"/>
                  </a:cubicBezTo>
                  <a:lnTo>
                    <a:pt x="29" y="150"/>
                  </a:lnTo>
                  <a:cubicBezTo>
                    <a:pt x="29" y="151"/>
                    <a:pt x="30" y="151"/>
                    <a:pt x="30" y="152"/>
                  </a:cubicBezTo>
                  <a:lnTo>
                    <a:pt x="32" y="153"/>
                  </a:lnTo>
                  <a:cubicBezTo>
                    <a:pt x="32" y="157"/>
                    <a:pt x="33" y="160"/>
                    <a:pt x="34" y="163"/>
                  </a:cubicBezTo>
                  <a:lnTo>
                    <a:pt x="35" y="165"/>
                  </a:lnTo>
                  <a:cubicBezTo>
                    <a:pt x="20" y="166"/>
                    <a:pt x="8" y="177"/>
                    <a:pt x="4" y="192"/>
                  </a:cubicBezTo>
                  <a:cubicBezTo>
                    <a:pt x="0" y="208"/>
                    <a:pt x="7" y="226"/>
                    <a:pt x="22" y="234"/>
                  </a:cubicBezTo>
                  <a:lnTo>
                    <a:pt x="31" y="238"/>
                  </a:lnTo>
                  <a:cubicBezTo>
                    <a:pt x="32" y="239"/>
                    <a:pt x="32" y="239"/>
                    <a:pt x="33" y="239"/>
                  </a:cubicBezTo>
                  <a:lnTo>
                    <a:pt x="42" y="243"/>
                  </a:lnTo>
                  <a:cubicBezTo>
                    <a:pt x="43" y="244"/>
                    <a:pt x="43" y="244"/>
                    <a:pt x="44" y="244"/>
                  </a:cubicBezTo>
                  <a:lnTo>
                    <a:pt x="54" y="248"/>
                  </a:lnTo>
                  <a:cubicBezTo>
                    <a:pt x="55" y="248"/>
                    <a:pt x="56" y="249"/>
                    <a:pt x="57" y="249"/>
                  </a:cubicBezTo>
                  <a:lnTo>
                    <a:pt x="67" y="252"/>
                  </a:lnTo>
                  <a:cubicBezTo>
                    <a:pt x="67" y="252"/>
                    <a:pt x="68" y="252"/>
                    <a:pt x="69" y="253"/>
                  </a:cubicBezTo>
                  <a:lnTo>
                    <a:pt x="79" y="255"/>
                  </a:lnTo>
                  <a:cubicBezTo>
                    <a:pt x="80" y="255"/>
                    <a:pt x="81" y="255"/>
                    <a:pt x="82" y="256"/>
                  </a:cubicBezTo>
                  <a:lnTo>
                    <a:pt x="92" y="257"/>
                  </a:lnTo>
                  <a:cubicBezTo>
                    <a:pt x="93" y="257"/>
                    <a:pt x="93" y="257"/>
                    <a:pt x="94" y="257"/>
                  </a:cubicBezTo>
                  <a:lnTo>
                    <a:pt x="105" y="259"/>
                  </a:lnTo>
                  <a:cubicBezTo>
                    <a:pt x="106" y="259"/>
                    <a:pt x="107" y="259"/>
                    <a:pt x="108" y="259"/>
                  </a:cubicBezTo>
                  <a:lnTo>
                    <a:pt x="119" y="259"/>
                  </a:lnTo>
                  <a:cubicBezTo>
                    <a:pt x="119" y="259"/>
                    <a:pt x="120" y="259"/>
                    <a:pt x="120" y="259"/>
                  </a:cubicBezTo>
                  <a:cubicBezTo>
                    <a:pt x="120" y="259"/>
                    <a:pt x="121" y="259"/>
                    <a:pt x="121" y="259"/>
                  </a:cubicBezTo>
                  <a:lnTo>
                    <a:pt x="130" y="259"/>
                  </a:lnTo>
                  <a:cubicBezTo>
                    <a:pt x="130" y="259"/>
                    <a:pt x="131" y="259"/>
                    <a:pt x="131" y="259"/>
                  </a:cubicBezTo>
                  <a:lnTo>
                    <a:pt x="140" y="258"/>
                  </a:lnTo>
                  <a:cubicBezTo>
                    <a:pt x="141" y="258"/>
                    <a:pt x="141" y="258"/>
                    <a:pt x="142" y="258"/>
                  </a:cubicBezTo>
                  <a:lnTo>
                    <a:pt x="150" y="257"/>
                  </a:lnTo>
                  <a:cubicBezTo>
                    <a:pt x="151" y="257"/>
                    <a:pt x="152" y="257"/>
                    <a:pt x="153" y="257"/>
                  </a:cubicBezTo>
                  <a:lnTo>
                    <a:pt x="161" y="255"/>
                  </a:lnTo>
                  <a:lnTo>
                    <a:pt x="169" y="253"/>
                  </a:lnTo>
                  <a:cubicBezTo>
                    <a:pt x="170" y="253"/>
                    <a:pt x="171" y="253"/>
                    <a:pt x="172" y="253"/>
                  </a:cubicBezTo>
                  <a:lnTo>
                    <a:pt x="180" y="251"/>
                  </a:lnTo>
                  <a:cubicBezTo>
                    <a:pt x="180" y="250"/>
                    <a:pt x="181" y="250"/>
                    <a:pt x="181" y="250"/>
                  </a:cubicBezTo>
                  <a:lnTo>
                    <a:pt x="189" y="248"/>
                  </a:lnTo>
                  <a:cubicBezTo>
                    <a:pt x="189" y="247"/>
                    <a:pt x="190" y="247"/>
                    <a:pt x="191" y="247"/>
                  </a:cubicBezTo>
                  <a:lnTo>
                    <a:pt x="198" y="244"/>
                  </a:lnTo>
                  <a:cubicBezTo>
                    <a:pt x="198" y="244"/>
                    <a:pt x="199" y="244"/>
                    <a:pt x="199" y="244"/>
                  </a:cubicBezTo>
                  <a:lnTo>
                    <a:pt x="206" y="240"/>
                  </a:lnTo>
                  <a:cubicBezTo>
                    <a:pt x="206" y="240"/>
                    <a:pt x="207" y="240"/>
                    <a:pt x="207" y="240"/>
                  </a:cubicBezTo>
                  <a:lnTo>
                    <a:pt x="214" y="237"/>
                  </a:lnTo>
                  <a:cubicBezTo>
                    <a:pt x="214" y="236"/>
                    <a:pt x="215" y="236"/>
                    <a:pt x="215" y="236"/>
                  </a:cubicBezTo>
                  <a:lnTo>
                    <a:pt x="222" y="232"/>
                  </a:lnTo>
                  <a:cubicBezTo>
                    <a:pt x="223" y="232"/>
                    <a:pt x="224" y="231"/>
                    <a:pt x="225" y="231"/>
                  </a:cubicBezTo>
                  <a:lnTo>
                    <a:pt x="231" y="227"/>
                  </a:lnTo>
                  <a:lnTo>
                    <a:pt x="236" y="223"/>
                  </a:lnTo>
                  <a:cubicBezTo>
                    <a:pt x="237" y="222"/>
                    <a:pt x="238" y="222"/>
                    <a:pt x="238" y="221"/>
                  </a:cubicBezTo>
                  <a:lnTo>
                    <a:pt x="244" y="217"/>
                  </a:lnTo>
                  <a:cubicBezTo>
                    <a:pt x="244" y="216"/>
                    <a:pt x="245" y="216"/>
                    <a:pt x="246" y="215"/>
                  </a:cubicBezTo>
                  <a:lnTo>
                    <a:pt x="251" y="211"/>
                  </a:lnTo>
                  <a:cubicBezTo>
                    <a:pt x="251" y="210"/>
                    <a:pt x="251" y="210"/>
                    <a:pt x="252" y="210"/>
                  </a:cubicBezTo>
                  <a:lnTo>
                    <a:pt x="256" y="205"/>
                  </a:lnTo>
                  <a:cubicBezTo>
                    <a:pt x="257" y="205"/>
                    <a:pt x="257" y="205"/>
                    <a:pt x="257" y="204"/>
                  </a:cubicBezTo>
                  <a:lnTo>
                    <a:pt x="262" y="199"/>
                  </a:lnTo>
                  <a:cubicBezTo>
                    <a:pt x="263" y="199"/>
                    <a:pt x="264" y="198"/>
                    <a:pt x="265" y="197"/>
                  </a:cubicBezTo>
                  <a:lnTo>
                    <a:pt x="269" y="191"/>
                  </a:lnTo>
                  <a:lnTo>
                    <a:pt x="273" y="186"/>
                  </a:lnTo>
                  <a:cubicBezTo>
                    <a:pt x="273" y="186"/>
                    <a:pt x="274" y="185"/>
                    <a:pt x="274" y="185"/>
                  </a:cubicBezTo>
                  <a:lnTo>
                    <a:pt x="278" y="180"/>
                  </a:lnTo>
                  <a:cubicBezTo>
                    <a:pt x="278" y="179"/>
                    <a:pt x="279" y="178"/>
                    <a:pt x="279" y="178"/>
                  </a:cubicBezTo>
                  <a:lnTo>
                    <a:pt x="283" y="172"/>
                  </a:lnTo>
                  <a:cubicBezTo>
                    <a:pt x="283" y="171"/>
                    <a:pt x="283" y="171"/>
                    <a:pt x="284" y="170"/>
                  </a:cubicBezTo>
                  <a:lnTo>
                    <a:pt x="287" y="164"/>
                  </a:lnTo>
                  <a:lnTo>
                    <a:pt x="290" y="159"/>
                  </a:lnTo>
                  <a:cubicBezTo>
                    <a:pt x="290" y="158"/>
                    <a:pt x="291" y="157"/>
                    <a:pt x="291" y="155"/>
                  </a:cubicBezTo>
                  <a:lnTo>
                    <a:pt x="294" y="149"/>
                  </a:lnTo>
                  <a:lnTo>
                    <a:pt x="296" y="144"/>
                  </a:lnTo>
                  <a:cubicBezTo>
                    <a:pt x="297" y="143"/>
                    <a:pt x="297" y="142"/>
                    <a:pt x="297" y="142"/>
                  </a:cubicBezTo>
                  <a:lnTo>
                    <a:pt x="299" y="136"/>
                  </a:lnTo>
                  <a:cubicBezTo>
                    <a:pt x="299" y="135"/>
                    <a:pt x="299" y="135"/>
                    <a:pt x="300" y="134"/>
                  </a:cubicBezTo>
                  <a:lnTo>
                    <a:pt x="301" y="128"/>
                  </a:lnTo>
                  <a:cubicBezTo>
                    <a:pt x="302" y="127"/>
                    <a:pt x="302" y="127"/>
                    <a:pt x="302" y="126"/>
                  </a:cubicBezTo>
                  <a:lnTo>
                    <a:pt x="303" y="120"/>
                  </a:lnTo>
                  <a:cubicBezTo>
                    <a:pt x="303" y="119"/>
                    <a:pt x="304" y="119"/>
                    <a:pt x="304" y="118"/>
                  </a:cubicBezTo>
                  <a:lnTo>
                    <a:pt x="305" y="112"/>
                  </a:lnTo>
                  <a:cubicBezTo>
                    <a:pt x="305" y="112"/>
                    <a:pt x="305" y="111"/>
                    <a:pt x="305" y="110"/>
                  </a:cubicBezTo>
                  <a:lnTo>
                    <a:pt x="306" y="104"/>
                  </a:lnTo>
                  <a:cubicBezTo>
                    <a:pt x="306" y="104"/>
                    <a:pt x="306" y="103"/>
                    <a:pt x="306" y="102"/>
                  </a:cubicBezTo>
                  <a:lnTo>
                    <a:pt x="306" y="100"/>
                  </a:lnTo>
                  <a:lnTo>
                    <a:pt x="308" y="98"/>
                  </a:lnTo>
                  <a:lnTo>
                    <a:pt x="312" y="95"/>
                  </a:lnTo>
                  <a:cubicBezTo>
                    <a:pt x="313" y="94"/>
                    <a:pt x="314" y="93"/>
                    <a:pt x="314" y="93"/>
                  </a:cubicBezTo>
                  <a:lnTo>
                    <a:pt x="318" y="89"/>
                  </a:lnTo>
                  <a:cubicBezTo>
                    <a:pt x="318" y="89"/>
                    <a:pt x="319" y="88"/>
                    <a:pt x="319" y="88"/>
                  </a:cubicBezTo>
                  <a:lnTo>
                    <a:pt x="322" y="84"/>
                  </a:lnTo>
                  <a:lnTo>
                    <a:pt x="324" y="81"/>
                  </a:lnTo>
                  <a:cubicBezTo>
                    <a:pt x="335" y="68"/>
                    <a:pt x="335" y="50"/>
                    <a:pt x="326" y="37"/>
                  </a:cubicBezTo>
                  <a:cubicBezTo>
                    <a:pt x="326" y="36"/>
                    <a:pt x="326" y="36"/>
                    <a:pt x="325" y="36"/>
                  </a:cubicBezTo>
                  <a:close/>
                </a:path>
              </a:pathLst>
            </a:custGeom>
            <a:solidFill>
              <a:srgbClr val="FFFFFF"/>
            </a:solidFill>
            <a:ln w="0">
              <a:noFill/>
              <a:prstDash val="solid"/>
              <a:round/>
              <a:headEnd/>
              <a:tailEnd/>
            </a:ln>
          </p:spPr>
          <p:txBody>
            <a:bodyPr vert="horz" wrap="square" lIns="68570" tIns="34285" rIns="68570" bIns="34285" numCol="1" anchor="t" anchorCtr="0" compatLnSpc="1">
              <a:prstTxWarp prst="textNoShape">
                <a:avLst/>
              </a:prstTxWarp>
            </a:bodyPr>
            <a:lstStyle/>
            <a:p>
              <a:endParaRPr lang="en-US" sz="1350"/>
            </a:p>
          </p:txBody>
        </p:sp>
        <p:sp>
          <p:nvSpPr>
            <p:cNvPr id="10" name="Freeform 9"/>
            <p:cNvSpPr>
              <a:spLocks noEditPoints="1"/>
            </p:cNvSpPr>
            <p:nvPr/>
          </p:nvSpPr>
          <p:spPr bwMode="auto">
            <a:xfrm>
              <a:off x="817" y="1677"/>
              <a:ext cx="121" cy="95"/>
            </a:xfrm>
            <a:custGeom>
              <a:avLst/>
              <a:gdLst>
                <a:gd name="T0" fmla="*/ 283 w 292"/>
                <a:gd name="T1" fmla="*/ 223 h 232"/>
                <a:gd name="T2" fmla="*/ 283 w 292"/>
                <a:gd name="T3" fmla="*/ 223 h 232"/>
                <a:gd name="T4" fmla="*/ 283 w 292"/>
                <a:gd name="T5" fmla="*/ 223 h 232"/>
                <a:gd name="T6" fmla="*/ 283 w 292"/>
                <a:gd name="T7" fmla="*/ 223 h 232"/>
                <a:gd name="T8" fmla="*/ 283 w 292"/>
                <a:gd name="T9" fmla="*/ 223 h 232"/>
                <a:gd name="T10" fmla="*/ 262 w 292"/>
                <a:gd name="T11" fmla="*/ 48 h 232"/>
                <a:gd name="T12" fmla="*/ 262 w 292"/>
                <a:gd name="T13" fmla="*/ 48 h 232"/>
                <a:gd name="T14" fmla="*/ 262 w 292"/>
                <a:gd name="T15" fmla="*/ 180 h 232"/>
                <a:gd name="T16" fmla="*/ 189 w 292"/>
                <a:gd name="T17" fmla="*/ 106 h 232"/>
                <a:gd name="T18" fmla="*/ 262 w 292"/>
                <a:gd name="T19" fmla="*/ 48 h 232"/>
                <a:gd name="T20" fmla="*/ 106 w 292"/>
                <a:gd name="T21" fmla="*/ 108 h 232"/>
                <a:gd name="T22" fmla="*/ 106 w 292"/>
                <a:gd name="T23" fmla="*/ 108 h 232"/>
                <a:gd name="T24" fmla="*/ 30 w 292"/>
                <a:gd name="T25" fmla="*/ 185 h 232"/>
                <a:gd name="T26" fmla="*/ 30 w 292"/>
                <a:gd name="T27" fmla="*/ 48 h 232"/>
                <a:gd name="T28" fmla="*/ 106 w 292"/>
                <a:gd name="T29" fmla="*/ 108 h 232"/>
                <a:gd name="T30" fmla="*/ 237 w 292"/>
                <a:gd name="T31" fmla="*/ 30 h 232"/>
                <a:gd name="T32" fmla="*/ 237 w 292"/>
                <a:gd name="T33" fmla="*/ 30 h 232"/>
                <a:gd name="T34" fmla="*/ 146 w 292"/>
                <a:gd name="T35" fmla="*/ 102 h 232"/>
                <a:gd name="T36" fmla="*/ 55 w 292"/>
                <a:gd name="T37" fmla="*/ 30 h 232"/>
                <a:gd name="T38" fmla="*/ 237 w 292"/>
                <a:gd name="T39" fmla="*/ 30 h 232"/>
                <a:gd name="T40" fmla="*/ 151 w 292"/>
                <a:gd name="T41" fmla="*/ 127 h 232"/>
                <a:gd name="T42" fmla="*/ 151 w 292"/>
                <a:gd name="T43" fmla="*/ 127 h 232"/>
                <a:gd name="T44" fmla="*/ 151 w 292"/>
                <a:gd name="T45" fmla="*/ 127 h 232"/>
                <a:gd name="T46" fmla="*/ 151 w 292"/>
                <a:gd name="T47" fmla="*/ 127 h 232"/>
                <a:gd name="T48" fmla="*/ 155 w 292"/>
                <a:gd name="T49" fmla="*/ 133 h 232"/>
                <a:gd name="T50" fmla="*/ 155 w 292"/>
                <a:gd name="T51" fmla="*/ 133 h 232"/>
                <a:gd name="T52" fmla="*/ 165 w 292"/>
                <a:gd name="T53" fmla="*/ 125 h 232"/>
                <a:gd name="T54" fmla="*/ 241 w 292"/>
                <a:gd name="T55" fmla="*/ 202 h 232"/>
                <a:gd name="T56" fmla="*/ 55 w 292"/>
                <a:gd name="T57" fmla="*/ 202 h 232"/>
                <a:gd name="T58" fmla="*/ 129 w 292"/>
                <a:gd name="T59" fmla="*/ 127 h 232"/>
                <a:gd name="T60" fmla="*/ 137 w 292"/>
                <a:gd name="T61" fmla="*/ 133 h 232"/>
                <a:gd name="T62" fmla="*/ 155 w 292"/>
                <a:gd name="T63" fmla="*/ 133 h 232"/>
                <a:gd name="T64" fmla="*/ 292 w 292"/>
                <a:gd name="T65" fmla="*/ 212 h 232"/>
                <a:gd name="T66" fmla="*/ 292 w 292"/>
                <a:gd name="T67" fmla="*/ 212 h 232"/>
                <a:gd name="T68" fmla="*/ 292 w 292"/>
                <a:gd name="T69" fmla="*/ 20 h 232"/>
                <a:gd name="T70" fmla="*/ 289 w 292"/>
                <a:gd name="T71" fmla="*/ 8 h 232"/>
                <a:gd name="T72" fmla="*/ 284 w 292"/>
                <a:gd name="T73" fmla="*/ 5 h 232"/>
                <a:gd name="T74" fmla="*/ 273 w 292"/>
                <a:gd name="T75" fmla="*/ 0 h 232"/>
                <a:gd name="T76" fmla="*/ 19 w 292"/>
                <a:gd name="T77" fmla="*/ 0 h 232"/>
                <a:gd name="T78" fmla="*/ 6 w 292"/>
                <a:gd name="T79" fmla="*/ 5 h 232"/>
                <a:gd name="T80" fmla="*/ 3 w 292"/>
                <a:gd name="T81" fmla="*/ 8 h 232"/>
                <a:gd name="T82" fmla="*/ 0 w 292"/>
                <a:gd name="T83" fmla="*/ 18 h 232"/>
                <a:gd name="T84" fmla="*/ 0 w 292"/>
                <a:gd name="T85" fmla="*/ 212 h 232"/>
                <a:gd name="T86" fmla="*/ 19 w 292"/>
                <a:gd name="T87" fmla="*/ 232 h 232"/>
                <a:gd name="T88" fmla="*/ 273 w 292"/>
                <a:gd name="T89" fmla="*/ 232 h 232"/>
                <a:gd name="T90" fmla="*/ 275 w 292"/>
                <a:gd name="T91" fmla="*/ 231 h 232"/>
                <a:gd name="T92" fmla="*/ 277 w 292"/>
                <a:gd name="T93" fmla="*/ 232 h 232"/>
                <a:gd name="T94" fmla="*/ 287 w 292"/>
                <a:gd name="T95" fmla="*/ 227 h 232"/>
                <a:gd name="T96" fmla="*/ 292 w 292"/>
                <a:gd name="T97" fmla="*/ 214 h 232"/>
                <a:gd name="T98" fmla="*/ 292 w 292"/>
                <a:gd name="T99" fmla="*/ 21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2" h="232">
                  <a:moveTo>
                    <a:pt x="283" y="223"/>
                  </a:moveTo>
                  <a:lnTo>
                    <a:pt x="283" y="223"/>
                  </a:lnTo>
                  <a:lnTo>
                    <a:pt x="283" y="223"/>
                  </a:lnTo>
                  <a:lnTo>
                    <a:pt x="283" y="223"/>
                  </a:lnTo>
                  <a:lnTo>
                    <a:pt x="283" y="223"/>
                  </a:lnTo>
                  <a:close/>
                  <a:moveTo>
                    <a:pt x="262" y="48"/>
                  </a:moveTo>
                  <a:lnTo>
                    <a:pt x="262" y="48"/>
                  </a:lnTo>
                  <a:lnTo>
                    <a:pt x="262" y="180"/>
                  </a:lnTo>
                  <a:lnTo>
                    <a:pt x="189" y="106"/>
                  </a:lnTo>
                  <a:lnTo>
                    <a:pt x="262" y="48"/>
                  </a:lnTo>
                  <a:close/>
                  <a:moveTo>
                    <a:pt x="106" y="108"/>
                  </a:moveTo>
                  <a:lnTo>
                    <a:pt x="106" y="108"/>
                  </a:lnTo>
                  <a:lnTo>
                    <a:pt x="30" y="185"/>
                  </a:lnTo>
                  <a:lnTo>
                    <a:pt x="30" y="48"/>
                  </a:lnTo>
                  <a:lnTo>
                    <a:pt x="106" y="108"/>
                  </a:lnTo>
                  <a:close/>
                  <a:moveTo>
                    <a:pt x="237" y="30"/>
                  </a:moveTo>
                  <a:lnTo>
                    <a:pt x="237" y="30"/>
                  </a:lnTo>
                  <a:lnTo>
                    <a:pt x="146" y="102"/>
                  </a:lnTo>
                  <a:lnTo>
                    <a:pt x="55" y="30"/>
                  </a:lnTo>
                  <a:lnTo>
                    <a:pt x="237" y="30"/>
                  </a:lnTo>
                  <a:close/>
                  <a:moveTo>
                    <a:pt x="151" y="127"/>
                  </a:moveTo>
                  <a:lnTo>
                    <a:pt x="151" y="127"/>
                  </a:lnTo>
                  <a:lnTo>
                    <a:pt x="151" y="127"/>
                  </a:lnTo>
                  <a:lnTo>
                    <a:pt x="151" y="127"/>
                  </a:lnTo>
                  <a:close/>
                  <a:moveTo>
                    <a:pt x="155" y="133"/>
                  </a:moveTo>
                  <a:lnTo>
                    <a:pt x="155" y="133"/>
                  </a:lnTo>
                  <a:lnTo>
                    <a:pt x="165" y="125"/>
                  </a:lnTo>
                  <a:lnTo>
                    <a:pt x="241" y="202"/>
                  </a:lnTo>
                  <a:lnTo>
                    <a:pt x="55" y="202"/>
                  </a:lnTo>
                  <a:lnTo>
                    <a:pt x="129" y="127"/>
                  </a:lnTo>
                  <a:lnTo>
                    <a:pt x="137" y="133"/>
                  </a:lnTo>
                  <a:cubicBezTo>
                    <a:pt x="142" y="137"/>
                    <a:pt x="150" y="137"/>
                    <a:pt x="155" y="133"/>
                  </a:cubicBezTo>
                  <a:close/>
                  <a:moveTo>
                    <a:pt x="292" y="212"/>
                  </a:moveTo>
                  <a:lnTo>
                    <a:pt x="292" y="212"/>
                  </a:lnTo>
                  <a:lnTo>
                    <a:pt x="292" y="20"/>
                  </a:lnTo>
                  <a:cubicBezTo>
                    <a:pt x="292" y="15"/>
                    <a:pt x="291" y="11"/>
                    <a:pt x="289" y="8"/>
                  </a:cubicBezTo>
                  <a:cubicBezTo>
                    <a:pt x="288" y="7"/>
                    <a:pt x="286" y="5"/>
                    <a:pt x="284" y="5"/>
                  </a:cubicBezTo>
                  <a:cubicBezTo>
                    <a:pt x="281" y="2"/>
                    <a:pt x="277" y="0"/>
                    <a:pt x="273" y="0"/>
                  </a:cubicBezTo>
                  <a:lnTo>
                    <a:pt x="19" y="0"/>
                  </a:lnTo>
                  <a:cubicBezTo>
                    <a:pt x="14" y="0"/>
                    <a:pt x="9" y="2"/>
                    <a:pt x="6" y="5"/>
                  </a:cubicBezTo>
                  <a:cubicBezTo>
                    <a:pt x="6" y="6"/>
                    <a:pt x="4" y="7"/>
                    <a:pt x="3" y="8"/>
                  </a:cubicBezTo>
                  <a:cubicBezTo>
                    <a:pt x="1" y="11"/>
                    <a:pt x="0" y="15"/>
                    <a:pt x="0" y="18"/>
                  </a:cubicBezTo>
                  <a:lnTo>
                    <a:pt x="0" y="212"/>
                  </a:lnTo>
                  <a:cubicBezTo>
                    <a:pt x="0" y="223"/>
                    <a:pt x="9" y="232"/>
                    <a:pt x="19" y="232"/>
                  </a:cubicBezTo>
                  <a:lnTo>
                    <a:pt x="273" y="232"/>
                  </a:lnTo>
                  <a:cubicBezTo>
                    <a:pt x="273" y="232"/>
                    <a:pt x="274" y="232"/>
                    <a:pt x="275" y="231"/>
                  </a:cubicBezTo>
                  <a:lnTo>
                    <a:pt x="277" y="232"/>
                  </a:lnTo>
                  <a:cubicBezTo>
                    <a:pt x="281" y="232"/>
                    <a:pt x="285" y="230"/>
                    <a:pt x="287" y="227"/>
                  </a:cubicBezTo>
                  <a:cubicBezTo>
                    <a:pt x="291" y="224"/>
                    <a:pt x="292" y="219"/>
                    <a:pt x="292" y="214"/>
                  </a:cubicBezTo>
                  <a:cubicBezTo>
                    <a:pt x="292" y="214"/>
                    <a:pt x="292" y="213"/>
                    <a:pt x="292" y="212"/>
                  </a:cubicBezTo>
                  <a:close/>
                </a:path>
              </a:pathLst>
            </a:custGeom>
            <a:solidFill>
              <a:srgbClr val="FFFFFF"/>
            </a:solidFill>
            <a:ln w="0">
              <a:noFill/>
              <a:prstDash val="solid"/>
              <a:round/>
              <a:headEnd/>
              <a:tailEnd/>
            </a:ln>
          </p:spPr>
          <p:txBody>
            <a:bodyPr vert="horz" wrap="square" lIns="68570" tIns="34285" rIns="68570" bIns="34285" numCol="1" anchor="t" anchorCtr="0" compatLnSpc="1">
              <a:prstTxWarp prst="textNoShape">
                <a:avLst/>
              </a:prstTxWarp>
            </a:bodyPr>
            <a:lstStyle/>
            <a:p>
              <a:endParaRPr lang="en-US" sz="1350"/>
            </a:p>
          </p:txBody>
        </p:sp>
      </p:grpSp>
      <p:pic>
        <p:nvPicPr>
          <p:cNvPr id="45" name="Picture 44"/>
          <p:cNvPicPr>
            <a:picLocks noChangeAspect="1"/>
          </p:cNvPicPr>
          <p:nvPr/>
        </p:nvPicPr>
        <p:blipFill>
          <a:blip r:embed="rId5">
            <a:duotone>
              <a:schemeClr val="accent1">
                <a:shade val="45000"/>
                <a:satMod val="135000"/>
              </a:schemeClr>
              <a:prstClr val="white"/>
            </a:duotone>
            <a:lum bright="100000"/>
          </a:blip>
          <a:stretch>
            <a:fillRect/>
          </a:stretch>
        </p:blipFill>
        <p:spPr>
          <a:xfrm>
            <a:off x="8021360" y="2796225"/>
            <a:ext cx="257540" cy="353198"/>
          </a:xfrm>
          <a:prstGeom prst="rect">
            <a:avLst/>
          </a:prstGeom>
        </p:spPr>
      </p:pic>
      <p:pic>
        <p:nvPicPr>
          <p:cNvPr id="11" name="Picture 10"/>
          <p:cNvPicPr>
            <a:picLocks noChangeAspect="1"/>
          </p:cNvPicPr>
          <p:nvPr/>
        </p:nvPicPr>
        <p:blipFill>
          <a:blip r:embed="rId6"/>
          <a:stretch>
            <a:fillRect/>
          </a:stretch>
        </p:blipFill>
        <p:spPr>
          <a:xfrm>
            <a:off x="3081490" y="1332801"/>
            <a:ext cx="386046" cy="348198"/>
          </a:xfrm>
          <a:prstGeom prst="rect">
            <a:avLst/>
          </a:prstGeom>
        </p:spPr>
      </p:pic>
      <p:pic>
        <p:nvPicPr>
          <p:cNvPr id="37" name="Picture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9964" y="2594423"/>
            <a:ext cx="306281" cy="415993"/>
          </a:xfrm>
          <a:prstGeom prst="rect">
            <a:avLst/>
          </a:prstGeom>
        </p:spPr>
      </p:pic>
      <p:sp>
        <p:nvSpPr>
          <p:cNvPr id="2" name="TextBox 1"/>
          <p:cNvSpPr txBox="1"/>
          <p:nvPr/>
        </p:nvSpPr>
        <p:spPr>
          <a:xfrm>
            <a:off x="1801687" y="3402639"/>
            <a:ext cx="1087355" cy="420953"/>
          </a:xfrm>
          <a:prstGeom prst="rect">
            <a:avLst/>
          </a:prstGeom>
          <a:noFill/>
        </p:spPr>
        <p:txBody>
          <a:bodyPr wrap="none" lIns="134464" tIns="107571" rIns="134464" bIns="107571" rtlCol="0">
            <a:spAutoFit/>
          </a:bodyPr>
          <a:lstStyle/>
          <a:p>
            <a:pPr>
              <a:lnSpc>
                <a:spcPct val="90000"/>
              </a:lnSpc>
              <a:spcAft>
                <a:spcPts val="441"/>
              </a:spcAft>
            </a:pPr>
            <a:r>
              <a:rPr lang="en-US" sz="1471" b="1" spc="60">
                <a:ln w="0"/>
              </a:rPr>
              <a:t>Customer</a:t>
            </a:r>
          </a:p>
        </p:txBody>
      </p:sp>
      <p:sp>
        <p:nvSpPr>
          <p:cNvPr id="36" name="TextBox 35"/>
          <p:cNvSpPr txBox="1"/>
          <p:nvPr/>
        </p:nvSpPr>
        <p:spPr>
          <a:xfrm>
            <a:off x="6233938" y="3643825"/>
            <a:ext cx="771115" cy="420953"/>
          </a:xfrm>
          <a:prstGeom prst="rect">
            <a:avLst/>
          </a:prstGeom>
          <a:noFill/>
        </p:spPr>
        <p:txBody>
          <a:bodyPr wrap="none" lIns="134464" tIns="107571" rIns="134464" bIns="107571" rtlCol="0">
            <a:spAutoFit/>
          </a:bodyPr>
          <a:lstStyle/>
          <a:p>
            <a:pPr>
              <a:lnSpc>
                <a:spcPct val="90000"/>
              </a:lnSpc>
              <a:spcAft>
                <a:spcPts val="441"/>
              </a:spcAft>
            </a:pPr>
            <a:r>
              <a:rPr lang="en-US" sz="1471" b="1" spc="60">
                <a:ln w="0"/>
              </a:rPr>
              <a:t>Agent</a:t>
            </a:r>
          </a:p>
        </p:txBody>
      </p:sp>
      <p:sp>
        <p:nvSpPr>
          <p:cNvPr id="35" name="TextBox 34"/>
          <p:cNvSpPr txBox="1"/>
          <p:nvPr/>
        </p:nvSpPr>
        <p:spPr>
          <a:xfrm>
            <a:off x="144656" y="720430"/>
            <a:ext cx="7764990" cy="465995"/>
          </a:xfrm>
          <a:prstGeom prst="rect">
            <a:avLst/>
          </a:prstGeom>
          <a:noFill/>
        </p:spPr>
        <p:txBody>
          <a:bodyPr wrap="square" lIns="137141" tIns="109713" rIns="137141" bIns="109713" rtlCol="0">
            <a:spAutoFit/>
          </a:bodyPr>
          <a:lstStyle/>
          <a:p>
            <a:pPr defTabSz="685739">
              <a:lnSpc>
                <a:spcPct val="90000"/>
              </a:lnSpc>
              <a:spcAft>
                <a:spcPts val="450"/>
              </a:spcAft>
              <a:defRPr/>
            </a:pPr>
            <a:r>
              <a:rPr lang="en-US" sz="1765" kern="0">
                <a:solidFill>
                  <a:srgbClr val="505050"/>
                </a:solidFill>
                <a:latin typeface="Segoe UI"/>
              </a:rPr>
              <a:t>Earn customers for life</a:t>
            </a:r>
          </a:p>
        </p:txBody>
      </p:sp>
    </p:spTree>
    <p:extLst>
      <p:ext uri="{BB962C8B-B14F-4D97-AF65-F5344CB8AC3E}">
        <p14:creationId xmlns:p14="http://schemas.microsoft.com/office/powerpoint/2010/main" val="74844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765348" y="3934133"/>
            <a:ext cx="4302452" cy="115053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Oval 13"/>
          <p:cNvSpPr/>
          <p:nvPr/>
        </p:nvSpPr>
        <p:spPr bwMode="auto">
          <a:xfrm>
            <a:off x="4765349" y="3016571"/>
            <a:ext cx="1442818" cy="1862595"/>
          </a:xfrm>
          <a:prstGeom prst="ellipse">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38" tIns="34270" rIns="68538" bIns="34270" numCol="1" rtlCol="0" anchor="ctr" anchorCtr="0" compatLnSpc="1">
            <a:prstTxWarp prst="textNoShape">
              <a:avLst/>
            </a:prstTxWarp>
          </a:bodyPr>
          <a:lstStyle/>
          <a:p>
            <a:pPr algn="ctr" defTabSz="685118" fontAlgn="base">
              <a:spcBef>
                <a:spcPct val="0"/>
              </a:spcBef>
              <a:spcAft>
                <a:spcPct val="0"/>
              </a:spcAft>
              <a:defRPr/>
            </a:pPr>
            <a:endParaRPr lang="en-US" kern="0">
              <a:solidFill>
                <a:srgbClr val="292929"/>
              </a:solidFill>
              <a:latin typeface="Segoe UI"/>
            </a:endParaRPr>
          </a:p>
        </p:txBody>
      </p:sp>
      <p:sp>
        <p:nvSpPr>
          <p:cNvPr id="16" name="Rectangle 15"/>
          <p:cNvSpPr>
            <a:spLocks/>
          </p:cNvSpPr>
          <p:nvPr/>
        </p:nvSpPr>
        <p:spPr bwMode="auto">
          <a:xfrm>
            <a:off x="6050868" y="4220256"/>
            <a:ext cx="3106508" cy="580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50" tIns="107479" rIns="134350" bIns="107479" numCol="1" spcCol="0" rtlCol="0" fromWordArt="0" anchor="t" anchorCtr="0" forceAA="0" compatLnSpc="1">
            <a:prstTxWarp prst="textNoShape">
              <a:avLst/>
            </a:prstTxWarp>
            <a:noAutofit/>
          </a:bodyPr>
          <a:lstStyle/>
          <a:p>
            <a:pPr defTabSz="685344">
              <a:defRPr/>
            </a:pPr>
            <a:r>
              <a:rPr lang="en-US" sz="1500" kern="0">
                <a:solidFill>
                  <a:srgbClr val="FFFFFF"/>
                </a:solidFill>
                <a:latin typeface="Segoe UI" panose="020B0502040204020203" pitchFamily="34" charset="0"/>
                <a:ea typeface="Segoe UI" panose="020B0502040204020203" pitchFamily="34" charset="0"/>
                <a:cs typeface="Segoe UI" panose="020B0502040204020203" pitchFamily="34" charset="0"/>
              </a:rPr>
              <a:t>of consumers use web or mobile self-service to find answers</a:t>
            </a:r>
          </a:p>
          <a:p>
            <a:pPr defTabSz="685344">
              <a:defRPr/>
            </a:pPr>
            <a:endParaRPr lang="en-US" sz="1500" kern="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7" name="Rectangle 16"/>
          <p:cNvSpPr/>
          <p:nvPr/>
        </p:nvSpPr>
        <p:spPr>
          <a:xfrm>
            <a:off x="4963044" y="4185666"/>
            <a:ext cx="1210588" cy="777777"/>
          </a:xfrm>
          <a:prstGeom prst="rect">
            <a:avLst/>
          </a:prstGeom>
        </p:spPr>
        <p:txBody>
          <a:bodyPr wrap="none">
            <a:spAutoFit/>
          </a:bodyPr>
          <a:lstStyle/>
          <a:p>
            <a:pPr defTabSz="685344">
              <a:lnSpc>
                <a:spcPct val="90000"/>
              </a:lnSpc>
              <a:defRPr/>
            </a:pPr>
            <a:r>
              <a:rPr lang="en-US" sz="4949" kern="0">
                <a:solidFill>
                  <a:srgbClr val="FFFFFF"/>
                </a:solidFill>
                <a:latin typeface="Segoe UI Light"/>
                <a:ea typeface="Segoe UI" panose="020B0502040204020203" pitchFamily="34" charset="0"/>
                <a:cs typeface="Segoe UI" panose="020B0502040204020203" pitchFamily="34" charset="0"/>
              </a:rPr>
              <a:t>84</a:t>
            </a:r>
            <a:r>
              <a:rPr lang="en-US" sz="3600" kern="0">
                <a:solidFill>
                  <a:srgbClr val="FFFFFF"/>
                </a:solidFill>
                <a:latin typeface="Segoe UI Light"/>
                <a:ea typeface="Segoe UI" panose="020B0502040204020203" pitchFamily="34" charset="0"/>
                <a:cs typeface="Segoe UI" panose="020B0502040204020203" pitchFamily="34" charset="0"/>
              </a:rPr>
              <a:t>%</a:t>
            </a:r>
            <a:endParaRPr lang="en-US" sz="1350" kern="0">
              <a:solidFill>
                <a:srgbClr val="FFFFFF"/>
              </a:solidFill>
              <a:latin typeface="Segoe UI Light"/>
              <a:ea typeface="Segoe UI" panose="020B0502040204020203" pitchFamily="34" charset="0"/>
              <a:cs typeface="Segoe UI" panose="020B0502040204020203" pitchFamily="34"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765348" y="57150"/>
            <a:ext cx="4302452" cy="4105551"/>
          </a:xfrm>
          <a:prstGeom prst="rect">
            <a:avLst/>
          </a:prstGeom>
        </p:spPr>
      </p:pic>
      <p:sp>
        <p:nvSpPr>
          <p:cNvPr id="13" name="Text Placeholder 1">
            <a:extLst>
              <a:ext uri="{FF2B5EF4-FFF2-40B4-BE49-F238E27FC236}">
                <a16:creationId xmlns:a16="http://schemas.microsoft.com/office/drawing/2014/main" id="{EB607977-9A38-4ACB-8FBD-4962D2327690}"/>
              </a:ext>
            </a:extLst>
          </p:cNvPr>
          <p:cNvSpPr txBox="1">
            <a:spLocks/>
          </p:cNvSpPr>
          <p:nvPr/>
        </p:nvSpPr>
        <p:spPr>
          <a:xfrm>
            <a:off x="201931" y="1494351"/>
            <a:ext cx="3899142" cy="3307617"/>
          </a:xfrm>
          <a:prstGeom prst="rect">
            <a:avLst/>
          </a:prstGeom>
        </p:spPr>
        <p:txBody>
          <a:bodyPr vert="horz" wrap="square" lIns="109713" tIns="68570" rIns="109713" bIns="6857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685568" fontAlgn="base">
              <a:lnSpc>
                <a:spcPct val="100000"/>
              </a:lnSpc>
              <a:spcBef>
                <a:spcPct val="0"/>
              </a:spcBef>
              <a:spcAft>
                <a:spcPct val="0"/>
              </a:spcAft>
              <a:buSzTx/>
              <a:buNone/>
              <a:defRPr/>
            </a:pPr>
            <a:r>
              <a:rPr lang="en-US" sz="2353" dirty="0">
                <a:gradFill>
                  <a:gsLst>
                    <a:gs pos="15000">
                      <a:srgbClr val="264178"/>
                    </a:gs>
                    <a:gs pos="83000">
                      <a:srgbClr val="264178"/>
                    </a:gs>
                  </a:gsLst>
                </a:gradFill>
                <a:latin typeface="Segoe UI Light"/>
              </a:rPr>
              <a:t>Knowledge</a:t>
            </a:r>
            <a:br>
              <a:rPr lang="en-US" sz="1471" dirty="0">
                <a:solidFill>
                  <a:srgbClr val="002060"/>
                </a:solidFill>
                <a:latin typeface="Segoe UI Light"/>
              </a:rPr>
            </a:br>
            <a:r>
              <a:rPr lang="en-US" sz="1324" dirty="0">
                <a:solidFill>
                  <a:srgbClr val="505050"/>
                </a:solidFill>
                <a:latin typeface="Segoe UI" panose="020B0502040204020203" pitchFamily="34" charset="0"/>
                <a:cs typeface="Segoe UI" panose="020B0502040204020203" pitchFamily="34" charset="0"/>
              </a:rPr>
              <a:t>E</a:t>
            </a:r>
            <a:r>
              <a:rPr lang="en-US" sz="1324" dirty="0">
                <a:solidFill>
                  <a:srgbClr val="505050"/>
                </a:solidFill>
                <a:latin typeface="Segoe UI" panose="020B0502040204020203" pitchFamily="34" charset="0"/>
                <a:ea typeface="Segoe UI" panose="020B0502040204020203" pitchFamily="34" charset="0"/>
                <a:cs typeface="Segoe UI" panose="020B0502040204020203" pitchFamily="34" charset="0"/>
              </a:rPr>
              <a:t>nhanced knowledge</a:t>
            </a:r>
            <a:r>
              <a:rPr lang="en-US" sz="1324" b="1" dirty="0">
                <a:solidFill>
                  <a:srgbClr val="505050"/>
                </a:solidFill>
                <a:latin typeface="Segoe UI" panose="020B0502040204020203" pitchFamily="34" charset="0"/>
                <a:ea typeface="Segoe UI" panose="020B0502040204020203" pitchFamily="34" charset="0"/>
                <a:cs typeface="Segoe UI" panose="020B0502040204020203" pitchFamily="34" charset="0"/>
              </a:rPr>
              <a:t> management</a:t>
            </a:r>
            <a:r>
              <a:rPr lang="en-US" sz="1324" dirty="0">
                <a:solidFill>
                  <a:srgbClr val="505050"/>
                </a:solidFill>
                <a:latin typeface="Segoe UI" panose="020B0502040204020203" pitchFamily="34" charset="0"/>
                <a:ea typeface="Segoe UI" panose="020B0502040204020203" pitchFamily="34" charset="0"/>
                <a:cs typeface="Segoe UI" panose="020B0502040204020203" pitchFamily="34" charset="0"/>
              </a:rPr>
              <a:t> with product filtering and content access levels.</a:t>
            </a:r>
          </a:p>
          <a:p>
            <a:pPr marL="0" indent="0" defTabSz="685568" fontAlgn="base">
              <a:lnSpc>
                <a:spcPct val="100000"/>
              </a:lnSpc>
              <a:spcBef>
                <a:spcPct val="0"/>
              </a:spcBef>
              <a:spcAft>
                <a:spcPct val="0"/>
              </a:spcAft>
              <a:buSzTx/>
              <a:buNone/>
              <a:defRPr/>
            </a:pPr>
            <a:endParaRPr lang="en-US" sz="1471" dirty="0">
              <a:solidFill>
                <a:srgbClr val="292929">
                  <a:lumMod val="50000"/>
                  <a:lumOff val="50000"/>
                </a:srgbClr>
              </a:solidFill>
              <a:latin typeface="Segoe UI" panose="020B0502040204020203" pitchFamily="34" charset="0"/>
              <a:ea typeface="Segoe UI" panose="020B0502040204020203" pitchFamily="34" charset="0"/>
              <a:cs typeface="Segoe UI" panose="020B0502040204020203" pitchFamily="34" charset="0"/>
            </a:endParaRPr>
          </a:p>
          <a:p>
            <a:pPr marL="0" indent="0" defTabSz="685568" fontAlgn="base">
              <a:lnSpc>
                <a:spcPct val="100000"/>
              </a:lnSpc>
              <a:spcBef>
                <a:spcPct val="0"/>
              </a:spcBef>
              <a:spcAft>
                <a:spcPct val="0"/>
              </a:spcAft>
              <a:buSzTx/>
              <a:buNone/>
              <a:defRPr/>
            </a:pPr>
            <a:r>
              <a:rPr lang="en-US" sz="2353" dirty="0">
                <a:gradFill>
                  <a:gsLst>
                    <a:gs pos="15000">
                      <a:srgbClr val="264178"/>
                    </a:gs>
                    <a:gs pos="83000">
                      <a:srgbClr val="264178"/>
                    </a:gs>
                  </a:gsLst>
                </a:gradFill>
                <a:latin typeface="Segoe UI Light"/>
              </a:rPr>
              <a:t>Discussion Forums</a:t>
            </a:r>
            <a:br>
              <a:rPr lang="en-US" sz="1471" dirty="0">
                <a:solidFill>
                  <a:srgbClr val="002060"/>
                </a:solidFill>
                <a:latin typeface="Segoe UI Light"/>
              </a:rPr>
            </a:br>
            <a:r>
              <a:rPr lang="en-US" sz="1324" b="1" dirty="0">
                <a:solidFill>
                  <a:srgbClr val="505050"/>
                </a:solidFill>
                <a:latin typeface="Segoe UI" panose="020B0502040204020203" pitchFamily="34" charset="0"/>
                <a:ea typeface="Segoe UI" panose="020B0502040204020203" pitchFamily="34" charset="0"/>
                <a:cs typeface="Segoe UI" panose="020B0502040204020203" pitchFamily="34" charset="0"/>
              </a:rPr>
              <a:t>Deepen</a:t>
            </a:r>
            <a:r>
              <a:rPr lang="en-US" sz="1324" dirty="0">
                <a:solidFill>
                  <a:srgbClr val="505050"/>
                </a:solidFill>
                <a:latin typeface="Segoe UI" panose="020B0502040204020203" pitchFamily="34" charset="0"/>
                <a:ea typeface="Segoe UI" panose="020B0502040204020203" pitchFamily="34" charset="0"/>
                <a:cs typeface="Segoe UI" panose="020B0502040204020203" pitchFamily="34" charset="0"/>
              </a:rPr>
              <a:t> customer relationships and loyalty with conversations between employees, customers and experts.</a:t>
            </a:r>
          </a:p>
          <a:p>
            <a:pPr marL="0" indent="0" defTabSz="685568" fontAlgn="base">
              <a:lnSpc>
                <a:spcPct val="100000"/>
              </a:lnSpc>
              <a:spcBef>
                <a:spcPct val="0"/>
              </a:spcBef>
              <a:spcAft>
                <a:spcPct val="0"/>
              </a:spcAft>
              <a:buSzTx/>
              <a:buNone/>
              <a:defRPr/>
            </a:pPr>
            <a:endParaRPr lang="en-US" sz="1471" dirty="0">
              <a:gradFill>
                <a:gsLst>
                  <a:gs pos="15000">
                    <a:srgbClr val="264178"/>
                  </a:gs>
                  <a:gs pos="83000">
                    <a:srgbClr val="264178"/>
                  </a:gs>
                </a:gsLst>
              </a:gradFill>
              <a:latin typeface="Segoe UI Light"/>
            </a:endParaRPr>
          </a:p>
          <a:p>
            <a:pPr marL="0" indent="0" defTabSz="685568" fontAlgn="base">
              <a:lnSpc>
                <a:spcPct val="100000"/>
              </a:lnSpc>
              <a:spcBef>
                <a:spcPct val="0"/>
              </a:spcBef>
              <a:spcAft>
                <a:spcPct val="0"/>
              </a:spcAft>
              <a:buSzTx/>
              <a:buNone/>
              <a:defRPr/>
            </a:pPr>
            <a:r>
              <a:rPr lang="en-US" sz="2353" dirty="0">
                <a:gradFill>
                  <a:gsLst>
                    <a:gs pos="15000">
                      <a:srgbClr val="264178"/>
                    </a:gs>
                    <a:gs pos="83000">
                      <a:srgbClr val="264178"/>
                    </a:gs>
                  </a:gsLst>
                </a:gradFill>
                <a:latin typeface="Segoe UI Light"/>
              </a:rPr>
              <a:t>Support</a:t>
            </a:r>
            <a:br>
              <a:rPr lang="en-US" sz="1471" dirty="0">
                <a:solidFill>
                  <a:srgbClr val="292929">
                    <a:lumMod val="50000"/>
                    <a:lumOff val="50000"/>
                  </a:srgbClr>
                </a:solidFill>
                <a:latin typeface="Segoe UI" panose="020B0502040204020203" pitchFamily="34" charset="0"/>
                <a:ea typeface="Segoe UI" panose="020B0502040204020203" pitchFamily="34" charset="0"/>
                <a:cs typeface="Segoe UI" panose="020B0502040204020203" pitchFamily="34" charset="0"/>
              </a:rPr>
            </a:br>
            <a:r>
              <a:rPr lang="en-US" sz="1324" dirty="0">
                <a:solidFill>
                  <a:srgbClr val="505050"/>
                </a:solidFill>
                <a:latin typeface="Segoe UI" panose="020B0502040204020203" pitchFamily="34" charset="0"/>
                <a:ea typeface="Segoe UI" panose="020B0502040204020203" pitchFamily="34" charset="0"/>
                <a:cs typeface="Segoe UI" panose="020B0502040204020203" pitchFamily="34" charset="0"/>
              </a:rPr>
              <a:t>Reduce support costs by enabling </a:t>
            </a:r>
            <a:r>
              <a:rPr lang="en-US" sz="1324" b="1" dirty="0">
                <a:solidFill>
                  <a:srgbClr val="505050"/>
                </a:solidFill>
                <a:latin typeface="Segoe UI" panose="020B0502040204020203" pitchFamily="34" charset="0"/>
                <a:ea typeface="Segoe UI" panose="020B0502040204020203" pitchFamily="34" charset="0"/>
                <a:cs typeface="Segoe UI" panose="020B0502040204020203" pitchFamily="34" charset="0"/>
              </a:rPr>
              <a:t>case deflection</a:t>
            </a:r>
            <a:r>
              <a:rPr lang="en-US" sz="1324" dirty="0">
                <a:solidFill>
                  <a:srgbClr val="505050"/>
                </a:solidFill>
                <a:latin typeface="Segoe UI" panose="020B0502040204020203" pitchFamily="34" charset="0"/>
                <a:ea typeface="Segoe UI" panose="020B0502040204020203" pitchFamily="34" charset="0"/>
                <a:cs typeface="Segoe UI" panose="020B0502040204020203" pitchFamily="34" charset="0"/>
              </a:rPr>
              <a:t>, exposing knowledge articles and forum content in search.</a:t>
            </a:r>
          </a:p>
        </p:txBody>
      </p:sp>
      <p:sp>
        <p:nvSpPr>
          <p:cNvPr id="15" name="Title 7">
            <a:extLst>
              <a:ext uri="{FF2B5EF4-FFF2-40B4-BE49-F238E27FC236}">
                <a16:creationId xmlns:a16="http://schemas.microsoft.com/office/drawing/2014/main" id="{433C4770-E318-4EBD-AB0B-C5E9C608DC07}"/>
              </a:ext>
            </a:extLst>
          </p:cNvPr>
          <p:cNvSpPr>
            <a:spLocks noGrp="1"/>
          </p:cNvSpPr>
          <p:nvPr>
            <p:ph type="title"/>
          </p:nvPr>
        </p:nvSpPr>
        <p:spPr>
          <a:xfrm>
            <a:off x="201930" y="217468"/>
            <a:ext cx="4563417" cy="674653"/>
          </a:xfrm>
        </p:spPr>
        <p:txBody>
          <a:bodyPr>
            <a:noAutofit/>
          </a:bodyPr>
          <a:lstStyle/>
          <a:p>
            <a:pPr lvl="0" algn="l">
              <a:defRPr/>
            </a:pPr>
            <a:r>
              <a:rPr lang="en-US" sz="3600" dirty="0">
                <a:gradFill>
                  <a:gsLst>
                    <a:gs pos="90000">
                      <a:schemeClr val="tx1">
                        <a:lumMod val="90000"/>
                        <a:lumOff val="10000"/>
                      </a:schemeClr>
                    </a:gs>
                    <a:gs pos="80000">
                      <a:schemeClr val="tx1">
                        <a:lumMod val="90000"/>
                        <a:lumOff val="10000"/>
                      </a:schemeClr>
                    </a:gs>
                  </a:gsLst>
                  <a:lin ang="5400000" scaled="0"/>
                </a:gradFill>
              </a:rPr>
              <a:t>Customer &amp; employee self-service</a:t>
            </a:r>
          </a:p>
        </p:txBody>
      </p:sp>
      <p:sp>
        <p:nvSpPr>
          <p:cNvPr id="18" name="Rectangle 17">
            <a:extLst>
              <a:ext uri="{FF2B5EF4-FFF2-40B4-BE49-F238E27FC236}">
                <a16:creationId xmlns:a16="http://schemas.microsoft.com/office/drawing/2014/main" id="{76EC1A3C-CDAF-4D44-ADA1-9A3D854670DF}"/>
              </a:ext>
            </a:extLst>
          </p:cNvPr>
          <p:cNvSpPr/>
          <p:nvPr/>
        </p:nvSpPr>
        <p:spPr>
          <a:xfrm>
            <a:off x="4996375" y="4871079"/>
            <a:ext cx="4028797" cy="213585"/>
          </a:xfrm>
          <a:prstGeom prst="rect">
            <a:avLst/>
          </a:prstGeom>
        </p:spPr>
        <p:txBody>
          <a:bodyPr wrap="square">
            <a:spAutoFit/>
          </a:bodyPr>
          <a:lstStyle/>
          <a:p>
            <a:pPr defTabSz="685582">
              <a:defRPr/>
            </a:pPr>
            <a:r>
              <a:rPr lang="en-US" sz="788" kern="0">
                <a:solidFill>
                  <a:srgbClr val="FFFFFF"/>
                </a:solidFill>
                <a:latin typeface="Segoe UI"/>
              </a:rPr>
              <a:t>Kate Leggett, Trends 2016: The Future Of Customer Service, Forrester, January 2016</a:t>
            </a:r>
          </a:p>
        </p:txBody>
      </p:sp>
    </p:spTree>
    <p:extLst>
      <p:ext uri="{BB962C8B-B14F-4D97-AF65-F5344CB8AC3E}">
        <p14:creationId xmlns:p14="http://schemas.microsoft.com/office/powerpoint/2010/main" val="152503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02548" y="211887"/>
            <a:ext cx="4562799" cy="857250"/>
          </a:xfrm>
        </p:spPr>
        <p:txBody>
          <a:bodyPr>
            <a:normAutofit/>
          </a:bodyPr>
          <a:lstStyle/>
          <a:p>
            <a:pPr lvl="0" algn="l">
              <a:defRPr/>
            </a:pPr>
            <a:r>
              <a:rPr lang="en-US" sz="3600" dirty="0">
                <a:gradFill>
                  <a:gsLst>
                    <a:gs pos="90000">
                      <a:schemeClr val="tx1">
                        <a:lumMod val="90000"/>
                        <a:lumOff val="10000"/>
                      </a:schemeClr>
                    </a:gs>
                    <a:gs pos="80000">
                      <a:schemeClr val="tx1">
                        <a:lumMod val="90000"/>
                        <a:lumOff val="10000"/>
                      </a:schemeClr>
                    </a:gs>
                  </a:gsLst>
                  <a:lin ang="5400000" scaled="0"/>
                </a:gradFill>
              </a:rPr>
              <a:t>Agent enablement</a:t>
            </a:r>
          </a:p>
        </p:txBody>
      </p:sp>
      <p:sp>
        <p:nvSpPr>
          <p:cNvPr id="3" name="Rectangle 2"/>
          <p:cNvSpPr/>
          <p:nvPr/>
        </p:nvSpPr>
        <p:spPr bwMode="auto">
          <a:xfrm>
            <a:off x="4765348" y="3934133"/>
            <a:ext cx="4306683" cy="115221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p:nvSpPr>
        <p:spPr bwMode="auto">
          <a:xfrm>
            <a:off x="4765349" y="3016571"/>
            <a:ext cx="1442818" cy="1862595"/>
          </a:xfrm>
          <a:prstGeom prst="ellipse">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38" tIns="34270" rIns="68538" bIns="34270" numCol="1" rtlCol="0" anchor="ctr" anchorCtr="0" compatLnSpc="1">
            <a:prstTxWarp prst="textNoShape">
              <a:avLst/>
            </a:prstTxWarp>
          </a:bodyPr>
          <a:lstStyle/>
          <a:p>
            <a:pPr algn="ctr" defTabSz="685118" fontAlgn="base">
              <a:spcBef>
                <a:spcPct val="0"/>
              </a:spcBef>
              <a:spcAft>
                <a:spcPct val="0"/>
              </a:spcAft>
              <a:defRPr/>
            </a:pPr>
            <a:endParaRPr lang="en-US" kern="0">
              <a:solidFill>
                <a:srgbClr val="292929"/>
              </a:solidFill>
              <a:latin typeface="Segoe UI"/>
            </a:endParaRPr>
          </a:p>
        </p:txBody>
      </p:sp>
      <p:sp>
        <p:nvSpPr>
          <p:cNvPr id="16" name="Rectangle 15"/>
          <p:cNvSpPr>
            <a:spLocks/>
          </p:cNvSpPr>
          <p:nvPr/>
        </p:nvSpPr>
        <p:spPr bwMode="auto">
          <a:xfrm>
            <a:off x="5614450" y="4033205"/>
            <a:ext cx="3457581" cy="682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50" tIns="107479" rIns="134350" bIns="107479" numCol="1" spcCol="0" rtlCol="0" fromWordArt="0" anchor="t" anchorCtr="0" forceAA="0" compatLnSpc="1">
            <a:prstTxWarp prst="textNoShape">
              <a:avLst/>
            </a:prstTxWarp>
            <a:noAutofit/>
          </a:bodyPr>
          <a:lstStyle/>
          <a:p>
            <a:pPr defTabSz="685344">
              <a:defRPr/>
            </a:pPr>
            <a:r>
              <a:rPr lang="en-US" sz="1500" kern="0">
                <a:solidFill>
                  <a:schemeClr val="bg1"/>
                </a:solidFill>
                <a:latin typeface="Segoe UI" panose="020B0502040204020203" pitchFamily="34" charset="0"/>
                <a:cs typeface="Segoe UI" panose="020B0502040204020203" pitchFamily="34" charset="0"/>
              </a:rPr>
              <a:t>of service organizations can solve an inquiry using a single application</a:t>
            </a:r>
          </a:p>
          <a:p>
            <a:pPr defTabSz="685344">
              <a:defRPr/>
            </a:pPr>
            <a:endParaRPr lang="en-US" sz="1500" kern="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7" name="Rectangle 16"/>
          <p:cNvSpPr/>
          <p:nvPr/>
        </p:nvSpPr>
        <p:spPr>
          <a:xfrm>
            <a:off x="4949662" y="3999254"/>
            <a:ext cx="803425" cy="777777"/>
          </a:xfrm>
          <a:prstGeom prst="rect">
            <a:avLst/>
          </a:prstGeom>
        </p:spPr>
        <p:txBody>
          <a:bodyPr wrap="none">
            <a:spAutoFit/>
          </a:bodyPr>
          <a:lstStyle/>
          <a:p>
            <a:pPr defTabSz="685344">
              <a:lnSpc>
                <a:spcPct val="90000"/>
              </a:lnSpc>
              <a:defRPr/>
            </a:pPr>
            <a:r>
              <a:rPr lang="en-US" sz="4949" kern="0">
                <a:solidFill>
                  <a:schemeClr val="bg1"/>
                </a:solidFill>
                <a:latin typeface="+mj-lt"/>
                <a:cs typeface="Segoe UI" panose="020B0502040204020203" pitchFamily="34" charset="0"/>
              </a:rPr>
              <a:t>4</a:t>
            </a:r>
            <a:r>
              <a:rPr lang="en-US" sz="3235" kern="0">
                <a:solidFill>
                  <a:schemeClr val="bg1"/>
                </a:solidFill>
                <a:latin typeface="+mj-lt"/>
                <a:cs typeface="Segoe UI" panose="020B0502040204020203" pitchFamily="34" charset="0"/>
              </a:rPr>
              <a:t>%</a:t>
            </a:r>
          </a:p>
        </p:txBody>
      </p:sp>
      <p:sp>
        <p:nvSpPr>
          <p:cNvPr id="10" name="Text Placeholder 3"/>
          <p:cNvSpPr>
            <a:spLocks noGrp="1"/>
          </p:cNvSpPr>
          <p:nvPr>
            <p:ph type="body" sz="quarter" idx="10"/>
          </p:nvPr>
        </p:nvSpPr>
        <p:spPr>
          <a:xfrm>
            <a:off x="202549" y="892122"/>
            <a:ext cx="4444936" cy="3826455"/>
          </a:xfrm>
        </p:spPr>
        <p:txBody>
          <a:bodyPr/>
          <a:lstStyle/>
          <a:p>
            <a:pPr defTabSz="685568" fontAlgn="base">
              <a:spcBef>
                <a:spcPct val="0"/>
              </a:spcBef>
              <a:spcAft>
                <a:spcPct val="0"/>
              </a:spcAft>
            </a:pPr>
            <a:r>
              <a:rPr lang="en-US" sz="2400" dirty="0">
                <a:gradFill>
                  <a:gsLst>
                    <a:gs pos="15000">
                      <a:srgbClr val="264178"/>
                    </a:gs>
                    <a:gs pos="83000">
                      <a:srgbClr val="264178"/>
                    </a:gs>
                  </a:gsLst>
                </a:gradFill>
              </a:rPr>
              <a:t>Role driven</a:t>
            </a:r>
            <a:br>
              <a:rPr lang="en-US" sz="1500" dirty="0">
                <a:solidFill>
                  <a:srgbClr val="002060"/>
                </a:solidFill>
              </a:rPr>
            </a:br>
            <a:r>
              <a:rPr lang="en-US" sz="1350" dirty="0">
                <a:gradFill>
                  <a:gsLst>
                    <a:gs pos="2000">
                      <a:schemeClr val="tx1">
                        <a:lumMod val="90000"/>
                        <a:lumOff val="10000"/>
                      </a:schemeClr>
                    </a:gs>
                    <a:gs pos="15000">
                      <a:schemeClr val="tx1">
                        <a:lumMod val="90000"/>
                        <a:lumOff val="10000"/>
                      </a:schemeClr>
                    </a:gs>
                  </a:gsLst>
                  <a:lin ang="5400000" scaled="1"/>
                </a:gradFill>
                <a:latin typeface="Segoe UI" panose="020B0502040204020203" pitchFamily="34" charset="0"/>
                <a:ea typeface="Segoe UI" panose="020B0502040204020203" pitchFamily="34" charset="0"/>
                <a:cs typeface="Segoe UI" panose="020B0502040204020203" pitchFamily="34" charset="0"/>
              </a:rPr>
              <a:t>Drive the </a:t>
            </a:r>
            <a:r>
              <a:rPr lang="en-US" sz="1350" b="1" dirty="0">
                <a:gradFill>
                  <a:gsLst>
                    <a:gs pos="2000">
                      <a:schemeClr val="tx1">
                        <a:lumMod val="90000"/>
                        <a:lumOff val="10000"/>
                      </a:schemeClr>
                    </a:gs>
                    <a:gs pos="15000">
                      <a:schemeClr val="tx1">
                        <a:lumMod val="90000"/>
                        <a:lumOff val="10000"/>
                      </a:schemeClr>
                    </a:gs>
                  </a:gsLst>
                  <a:lin ang="5400000" scaled="1"/>
                </a:gradFill>
                <a:latin typeface="Segoe UI" panose="020B0502040204020203" pitchFamily="34" charset="0"/>
                <a:ea typeface="Segoe UI" panose="020B0502040204020203" pitchFamily="34" charset="0"/>
                <a:cs typeface="Segoe UI" panose="020B0502040204020203" pitchFamily="34" charset="0"/>
              </a:rPr>
              <a:t>next best action</a:t>
            </a:r>
            <a:r>
              <a:rPr lang="en-US" sz="1350" dirty="0">
                <a:gradFill>
                  <a:gsLst>
                    <a:gs pos="2000">
                      <a:schemeClr val="tx1">
                        <a:lumMod val="90000"/>
                        <a:lumOff val="10000"/>
                      </a:schemeClr>
                    </a:gs>
                    <a:gs pos="15000">
                      <a:schemeClr val="tx1">
                        <a:lumMod val="90000"/>
                        <a:lumOff val="10000"/>
                      </a:schemeClr>
                    </a:gs>
                  </a:gsLst>
                  <a:lin ang="5400000" scaled="1"/>
                </a:gradFill>
                <a:latin typeface="Segoe UI" panose="020B0502040204020203" pitchFamily="34" charset="0"/>
                <a:ea typeface="Segoe UI" panose="020B0502040204020203" pitchFamily="34" charset="0"/>
                <a:cs typeface="Segoe UI" panose="020B0502040204020203" pitchFamily="34" charset="0"/>
              </a:rPr>
              <a:t> through a visual user interface that delivers role tailored experiences for tiered agents and support leads. </a:t>
            </a:r>
          </a:p>
          <a:p>
            <a:pPr defTabSz="685568" fontAlgn="base">
              <a:spcBef>
                <a:spcPct val="0"/>
              </a:spcBef>
              <a:spcAft>
                <a:spcPct val="0"/>
              </a:spcAft>
            </a:pPr>
            <a:endParaRPr lang="en-US" sz="1500" dirty="0">
              <a:solidFill>
                <a:srgbClr val="292929">
                  <a:lumMod val="50000"/>
                  <a:lumOff val="50000"/>
                </a:srgbClr>
              </a:solidFill>
              <a:latin typeface="Segoe UI" panose="020B0502040204020203" pitchFamily="34" charset="0"/>
              <a:ea typeface="Segoe UI" panose="020B0502040204020203" pitchFamily="34" charset="0"/>
              <a:cs typeface="Segoe UI" panose="020B0502040204020203" pitchFamily="34" charset="0"/>
            </a:endParaRPr>
          </a:p>
          <a:p>
            <a:pPr defTabSz="685568" fontAlgn="base">
              <a:spcBef>
                <a:spcPct val="0"/>
              </a:spcBef>
              <a:spcAft>
                <a:spcPct val="0"/>
              </a:spcAft>
            </a:pPr>
            <a:r>
              <a:rPr lang="en-US" sz="2400" dirty="0">
                <a:gradFill>
                  <a:gsLst>
                    <a:gs pos="15000">
                      <a:srgbClr val="264178"/>
                    </a:gs>
                    <a:gs pos="83000">
                      <a:srgbClr val="264178"/>
                    </a:gs>
                  </a:gsLst>
                </a:gradFill>
              </a:rPr>
              <a:t>Intelligent case management</a:t>
            </a:r>
            <a:br>
              <a:rPr lang="en-US" sz="1500" dirty="0">
                <a:solidFill>
                  <a:srgbClr val="002060"/>
                </a:solidFill>
              </a:rPr>
            </a:br>
            <a:r>
              <a:rPr lang="en-US" sz="1350" dirty="0">
                <a:gradFill>
                  <a:gsLst>
                    <a:gs pos="2000">
                      <a:schemeClr val="tx1">
                        <a:lumMod val="90000"/>
                        <a:lumOff val="10000"/>
                      </a:schemeClr>
                    </a:gs>
                    <a:gs pos="15000">
                      <a:schemeClr val="tx1">
                        <a:lumMod val="90000"/>
                        <a:lumOff val="10000"/>
                      </a:schemeClr>
                    </a:gs>
                  </a:gsLst>
                </a:gradFill>
                <a:latin typeface="Segoe UI" panose="020B0502040204020203" pitchFamily="34" charset="0"/>
                <a:cs typeface="Segoe UI" panose="020B0502040204020203" pitchFamily="34" charset="0"/>
              </a:rPr>
              <a:t>Speed resolution with </a:t>
            </a:r>
            <a:r>
              <a:rPr lang="en-US" sz="1350" b="1" dirty="0">
                <a:gradFill>
                  <a:gsLst>
                    <a:gs pos="2000">
                      <a:schemeClr val="tx1">
                        <a:lumMod val="90000"/>
                        <a:lumOff val="10000"/>
                      </a:schemeClr>
                    </a:gs>
                    <a:gs pos="15000">
                      <a:schemeClr val="tx1">
                        <a:lumMod val="90000"/>
                        <a:lumOff val="10000"/>
                      </a:schemeClr>
                    </a:gs>
                  </a:gsLst>
                </a:gradFill>
                <a:latin typeface="Segoe UI" panose="020B0502040204020203" pitchFamily="34" charset="0"/>
                <a:cs typeface="Segoe UI" panose="020B0502040204020203" pitchFamily="34" charset="0"/>
              </a:rPr>
              <a:t>m</a:t>
            </a:r>
            <a:r>
              <a:rPr lang="en-US" sz="1350" b="1" dirty="0">
                <a:gradFill>
                  <a:gsLst>
                    <a:gs pos="2000">
                      <a:schemeClr val="tx1">
                        <a:lumMod val="90000"/>
                        <a:lumOff val="10000"/>
                      </a:schemeClr>
                    </a:gs>
                    <a:gs pos="15000">
                      <a:schemeClr val="tx1">
                        <a:lumMod val="90000"/>
                        <a:lumOff val="10000"/>
                      </a:schemeClr>
                    </a:gs>
                  </a:gsLst>
                </a:gradFill>
                <a:latin typeface="Segoe UI" panose="020B0502040204020203" pitchFamily="34" charset="0"/>
                <a:ea typeface="Segoe UI" panose="020B0502040204020203" pitchFamily="34" charset="0"/>
                <a:cs typeface="Segoe UI" panose="020B0502040204020203" pitchFamily="34" charset="0"/>
              </a:rPr>
              <a:t>achine learning</a:t>
            </a:r>
            <a:r>
              <a:rPr lang="en-US" sz="1350" dirty="0">
                <a:gradFill>
                  <a:gsLst>
                    <a:gs pos="2000">
                      <a:schemeClr val="tx1">
                        <a:lumMod val="90000"/>
                        <a:lumOff val="10000"/>
                      </a:schemeClr>
                    </a:gs>
                    <a:gs pos="15000">
                      <a:schemeClr val="tx1">
                        <a:lumMod val="90000"/>
                        <a:lumOff val="10000"/>
                      </a:schemeClr>
                    </a:gs>
                  </a:gsLst>
                </a:gradFill>
                <a:latin typeface="Segoe UI" panose="020B0502040204020203" pitchFamily="34" charset="0"/>
                <a:ea typeface="Segoe UI" panose="020B0502040204020203" pitchFamily="34" charset="0"/>
                <a:cs typeface="Segoe UI" panose="020B0502040204020203" pitchFamily="34" charset="0"/>
              </a:rPr>
              <a:t> and advanced analytics capabilities, and a dynamic interface that guides agents through every interaction.</a:t>
            </a:r>
          </a:p>
          <a:p>
            <a:pPr defTabSz="685568" fontAlgn="base">
              <a:spcBef>
                <a:spcPct val="0"/>
              </a:spcBef>
              <a:spcAft>
                <a:spcPct val="0"/>
              </a:spcAft>
            </a:pPr>
            <a:endParaRPr lang="en-US" sz="1500" dirty="0">
              <a:gradFill>
                <a:gsLst>
                  <a:gs pos="15000">
                    <a:srgbClr val="264178"/>
                  </a:gs>
                  <a:gs pos="83000">
                    <a:srgbClr val="264178"/>
                  </a:gs>
                </a:gsLst>
              </a:gradFill>
            </a:endParaRPr>
          </a:p>
          <a:p>
            <a:pPr defTabSz="685568" fontAlgn="base">
              <a:spcBef>
                <a:spcPct val="0"/>
              </a:spcBef>
              <a:spcAft>
                <a:spcPct val="0"/>
              </a:spcAft>
            </a:pPr>
            <a:r>
              <a:rPr lang="en-US" sz="2400" dirty="0">
                <a:gradFill>
                  <a:gsLst>
                    <a:gs pos="15000">
                      <a:srgbClr val="264178"/>
                    </a:gs>
                    <a:gs pos="83000">
                      <a:srgbClr val="264178"/>
                    </a:gs>
                  </a:gsLst>
                </a:gradFill>
              </a:rPr>
              <a:t>Collaborative</a:t>
            </a:r>
          </a:p>
          <a:p>
            <a:pPr defTabSz="685568" fontAlgn="base">
              <a:spcBef>
                <a:spcPct val="0"/>
              </a:spcBef>
              <a:spcAft>
                <a:spcPct val="0"/>
              </a:spcAft>
            </a:pPr>
            <a:r>
              <a:rPr lang="en-US" sz="1350" b="1" dirty="0">
                <a:gradFill>
                  <a:gsLst>
                    <a:gs pos="2000">
                      <a:schemeClr val="tx1">
                        <a:lumMod val="90000"/>
                        <a:lumOff val="10000"/>
                      </a:schemeClr>
                    </a:gs>
                    <a:gs pos="15000">
                      <a:schemeClr val="tx1">
                        <a:lumMod val="90000"/>
                        <a:lumOff val="10000"/>
                      </a:schemeClr>
                    </a:gs>
                  </a:gsLst>
                </a:gradFill>
                <a:latin typeface="Segoe UI" panose="020B0502040204020203" pitchFamily="34" charset="0"/>
                <a:ea typeface="Segoe UI" panose="020B0502040204020203" pitchFamily="34" charset="0"/>
                <a:cs typeface="Segoe UI" panose="020B0502040204020203" pitchFamily="34" charset="0"/>
              </a:rPr>
              <a:t>Avoid escalations</a:t>
            </a:r>
            <a:r>
              <a:rPr lang="en-US" sz="1350" dirty="0">
                <a:gradFill>
                  <a:gsLst>
                    <a:gs pos="2000">
                      <a:schemeClr val="tx1">
                        <a:lumMod val="90000"/>
                        <a:lumOff val="10000"/>
                      </a:schemeClr>
                    </a:gs>
                    <a:gs pos="15000">
                      <a:schemeClr val="tx1">
                        <a:lumMod val="90000"/>
                        <a:lumOff val="10000"/>
                      </a:schemeClr>
                    </a:gs>
                  </a:gsLst>
                </a:gradFill>
                <a:latin typeface="Segoe UI" panose="020B0502040204020203" pitchFamily="34" charset="0"/>
                <a:ea typeface="Segoe UI" panose="020B0502040204020203" pitchFamily="34" charset="0"/>
                <a:cs typeface="Segoe UI" panose="020B0502040204020203" pitchFamily="34" charset="0"/>
              </a:rPr>
              <a:t> by harnessing the knowledge of peers and subject matter experts both inside and outside the service organization.</a:t>
            </a:r>
          </a:p>
          <a:p>
            <a:endParaRPr lang="en-US" sz="1350" dirty="0"/>
          </a:p>
        </p:txBody>
      </p:sp>
      <p:sp>
        <p:nvSpPr>
          <p:cNvPr id="13" name="Rectangle 12"/>
          <p:cNvSpPr/>
          <p:nvPr/>
        </p:nvSpPr>
        <p:spPr>
          <a:xfrm>
            <a:off x="5030960" y="4701967"/>
            <a:ext cx="3870369" cy="334835"/>
          </a:xfrm>
          <a:prstGeom prst="rect">
            <a:avLst/>
          </a:prstGeom>
        </p:spPr>
        <p:txBody>
          <a:bodyPr wrap="square">
            <a:spAutoFit/>
          </a:bodyPr>
          <a:lstStyle/>
          <a:p>
            <a:r>
              <a:rPr lang="en-US" sz="788">
                <a:solidFill>
                  <a:schemeClr val="bg1"/>
                </a:solidFill>
              </a:rPr>
              <a:t>Kate Leggett, The Mandate For Intelligent Customer Service, a commissioned study conducted by Forrester Consulting on behalf of Microsoft, December 2015</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4138" t="9697" r="8847"/>
          <a:stretch/>
        </p:blipFill>
        <p:spPr>
          <a:xfrm>
            <a:off x="4765348" y="57149"/>
            <a:ext cx="4306683" cy="3876983"/>
          </a:xfrm>
          <a:prstGeom prst="rect">
            <a:avLst/>
          </a:prstGeom>
        </p:spPr>
      </p:pic>
    </p:spTree>
    <p:extLst>
      <p:ext uri="{BB962C8B-B14F-4D97-AF65-F5344CB8AC3E}">
        <p14:creationId xmlns:p14="http://schemas.microsoft.com/office/powerpoint/2010/main" val="259670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02550" y="205979"/>
            <a:ext cx="4562797" cy="857250"/>
          </a:xfrm>
        </p:spPr>
        <p:txBody>
          <a:bodyPr>
            <a:noAutofit/>
          </a:bodyPr>
          <a:lstStyle/>
          <a:p>
            <a:pPr lvl="0" algn="l">
              <a:defRPr/>
            </a:pPr>
            <a:r>
              <a:rPr lang="en-US" sz="3600" dirty="0">
                <a:gradFill>
                  <a:gsLst>
                    <a:gs pos="90000">
                      <a:schemeClr val="tx1">
                        <a:lumMod val="90000"/>
                        <a:lumOff val="10000"/>
                      </a:schemeClr>
                    </a:gs>
                    <a:gs pos="80000">
                      <a:schemeClr val="tx1">
                        <a:lumMod val="90000"/>
                        <a:lumOff val="10000"/>
                      </a:schemeClr>
                    </a:gs>
                  </a:gsLst>
                  <a:lin ang="5400000" scaled="0"/>
                </a:gradFill>
              </a:rPr>
              <a:t>Service intelligence</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65348" y="57150"/>
            <a:ext cx="4302452" cy="4105551"/>
          </a:xfrm>
          <a:prstGeom prst="rect">
            <a:avLst/>
          </a:prstGeom>
        </p:spPr>
      </p:pic>
      <p:sp>
        <p:nvSpPr>
          <p:cNvPr id="3" name="Rectangle 2"/>
          <p:cNvSpPr/>
          <p:nvPr/>
        </p:nvSpPr>
        <p:spPr bwMode="auto">
          <a:xfrm>
            <a:off x="4765348" y="3934134"/>
            <a:ext cx="4302452" cy="11287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p:nvSpPr>
        <p:spPr bwMode="auto">
          <a:xfrm>
            <a:off x="4765349" y="3016571"/>
            <a:ext cx="1442818" cy="1862595"/>
          </a:xfrm>
          <a:prstGeom prst="ellipse">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38" tIns="34270" rIns="68538" bIns="34270" numCol="1" rtlCol="0" anchor="ctr" anchorCtr="0" compatLnSpc="1">
            <a:prstTxWarp prst="textNoShape">
              <a:avLst/>
            </a:prstTxWarp>
          </a:bodyPr>
          <a:lstStyle/>
          <a:p>
            <a:pPr algn="ctr" defTabSz="685118" fontAlgn="base">
              <a:spcBef>
                <a:spcPct val="0"/>
              </a:spcBef>
              <a:spcAft>
                <a:spcPct val="0"/>
              </a:spcAft>
              <a:defRPr/>
            </a:pPr>
            <a:endParaRPr lang="en-US" kern="0">
              <a:solidFill>
                <a:srgbClr val="292929"/>
              </a:solidFill>
              <a:latin typeface="Segoe UI"/>
            </a:endParaRPr>
          </a:p>
        </p:txBody>
      </p:sp>
      <p:sp>
        <p:nvSpPr>
          <p:cNvPr id="16" name="Rectangle 15"/>
          <p:cNvSpPr>
            <a:spLocks/>
          </p:cNvSpPr>
          <p:nvPr/>
        </p:nvSpPr>
        <p:spPr bwMode="auto">
          <a:xfrm>
            <a:off x="6101869" y="3987854"/>
            <a:ext cx="3126055" cy="682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50" tIns="107479" rIns="134350" bIns="107479" numCol="1" spcCol="0" rtlCol="0" fromWordArt="0" anchor="t" anchorCtr="0" forceAA="0" compatLnSpc="1">
            <a:prstTxWarp prst="textNoShape">
              <a:avLst/>
            </a:prstTxWarp>
            <a:noAutofit/>
          </a:bodyPr>
          <a:lstStyle/>
          <a:p>
            <a:pPr defTabSz="685344">
              <a:defRPr/>
            </a:pPr>
            <a:r>
              <a:rPr lang="en-US" sz="1500" kern="0">
                <a:solidFill>
                  <a:schemeClr val="bg1"/>
                </a:solidFill>
                <a:latin typeface="Segoe UI" panose="020B0502040204020203" pitchFamily="34" charset="0"/>
                <a:cs typeface="Segoe UI" panose="020B0502040204020203" pitchFamily="34" charset="0"/>
              </a:rPr>
              <a:t>have a more favorable view of brands that offer proactive customer service notifications</a:t>
            </a:r>
          </a:p>
          <a:p>
            <a:pPr defTabSz="685344">
              <a:defRPr/>
            </a:pPr>
            <a:endParaRPr lang="en-US" sz="1500" kern="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7" name="Rectangle 16"/>
          <p:cNvSpPr/>
          <p:nvPr/>
        </p:nvSpPr>
        <p:spPr>
          <a:xfrm>
            <a:off x="4961457" y="4081819"/>
            <a:ext cx="1125629" cy="777777"/>
          </a:xfrm>
          <a:prstGeom prst="rect">
            <a:avLst/>
          </a:prstGeom>
        </p:spPr>
        <p:txBody>
          <a:bodyPr wrap="none">
            <a:spAutoFit/>
          </a:bodyPr>
          <a:lstStyle/>
          <a:p>
            <a:pPr defTabSz="685344">
              <a:lnSpc>
                <a:spcPct val="90000"/>
              </a:lnSpc>
              <a:defRPr/>
            </a:pPr>
            <a:r>
              <a:rPr lang="en-US" sz="4949" kern="0">
                <a:solidFill>
                  <a:schemeClr val="bg1"/>
                </a:solidFill>
                <a:latin typeface="+mj-lt"/>
                <a:cs typeface="Segoe UI" panose="020B0502040204020203" pitchFamily="34" charset="0"/>
              </a:rPr>
              <a:t>77</a:t>
            </a:r>
            <a:r>
              <a:rPr lang="en-US" sz="3235" kern="0">
                <a:solidFill>
                  <a:schemeClr val="bg1"/>
                </a:solidFill>
                <a:latin typeface="+mj-lt"/>
                <a:cs typeface="Segoe UI" panose="020B0502040204020203" pitchFamily="34" charset="0"/>
              </a:rPr>
              <a:t>%</a:t>
            </a:r>
          </a:p>
        </p:txBody>
      </p:sp>
      <p:sp>
        <p:nvSpPr>
          <p:cNvPr id="13" name="Rectangle 12"/>
          <p:cNvSpPr/>
          <p:nvPr/>
        </p:nvSpPr>
        <p:spPr>
          <a:xfrm>
            <a:off x="5019165" y="4849288"/>
            <a:ext cx="3870369" cy="213585"/>
          </a:xfrm>
          <a:prstGeom prst="rect">
            <a:avLst/>
          </a:prstGeom>
        </p:spPr>
        <p:txBody>
          <a:bodyPr wrap="square">
            <a:spAutoFit/>
          </a:bodyPr>
          <a:lstStyle/>
          <a:p>
            <a:r>
              <a:rPr lang="en-US" sz="788" kern="0">
                <a:solidFill>
                  <a:schemeClr val="bg1"/>
                </a:solidFill>
                <a:latin typeface="Segoe UI"/>
              </a:rPr>
              <a:t>2016 Global State of Global Customer Service Report, Microsoft</a:t>
            </a:r>
          </a:p>
        </p:txBody>
      </p:sp>
      <p:sp>
        <p:nvSpPr>
          <p:cNvPr id="12" name="Text Placeholder 3"/>
          <p:cNvSpPr>
            <a:spLocks noGrp="1"/>
          </p:cNvSpPr>
          <p:nvPr>
            <p:ph type="body" sz="quarter" idx="10"/>
          </p:nvPr>
        </p:nvSpPr>
        <p:spPr>
          <a:xfrm>
            <a:off x="202550" y="892121"/>
            <a:ext cx="3805935" cy="3803354"/>
          </a:xfrm>
        </p:spPr>
        <p:txBody>
          <a:bodyPr/>
          <a:lstStyle/>
          <a:p>
            <a:pPr defTabSz="685568" fontAlgn="base">
              <a:spcBef>
                <a:spcPct val="0"/>
              </a:spcBef>
              <a:spcAft>
                <a:spcPct val="0"/>
              </a:spcAft>
              <a:defRPr/>
            </a:pPr>
            <a:r>
              <a:rPr lang="en-US" sz="2400" dirty="0">
                <a:gradFill>
                  <a:gsLst>
                    <a:gs pos="15000">
                      <a:srgbClr val="264178"/>
                    </a:gs>
                    <a:gs pos="83000">
                      <a:srgbClr val="264178"/>
                    </a:gs>
                  </a:gsLst>
                </a:gradFill>
              </a:rPr>
              <a:t>Interactive dashboards</a:t>
            </a:r>
            <a:br>
              <a:rPr lang="en-US" sz="1500" dirty="0">
                <a:solidFill>
                  <a:srgbClr val="002060"/>
                </a:solidFill>
              </a:rPr>
            </a:br>
            <a:r>
              <a:rPr lang="en-US" sz="1350" dirty="0">
                <a:gradFill>
                  <a:gsLst>
                    <a:gs pos="2000">
                      <a:srgbClr val="292929">
                        <a:lumMod val="90000"/>
                        <a:lumOff val="10000"/>
                      </a:srgbClr>
                    </a:gs>
                    <a:gs pos="15000">
                      <a:srgbClr val="292929">
                        <a:lumMod val="90000"/>
                        <a:lumOff val="10000"/>
                      </a:srgbClr>
                    </a:gs>
                  </a:gsLst>
                  <a:lin ang="5400000" scaled="1"/>
                </a:gradFill>
                <a:latin typeface="Segoe UI" panose="020B0502040204020203" pitchFamily="34" charset="0"/>
                <a:cs typeface="Segoe UI" panose="020B0502040204020203" pitchFamily="34" charset="0"/>
              </a:rPr>
              <a:t>P</a:t>
            </a:r>
            <a:r>
              <a:rPr lang="en-US" sz="1350" dirty="0">
                <a:gradFill>
                  <a:gsLst>
                    <a:gs pos="2000">
                      <a:srgbClr val="292929">
                        <a:lumMod val="90000"/>
                        <a:lumOff val="10000"/>
                      </a:srgbClr>
                    </a:gs>
                    <a:gs pos="15000">
                      <a:srgbClr val="292929">
                        <a:lumMod val="90000"/>
                        <a:lumOff val="10000"/>
                      </a:srgbClr>
                    </a:gs>
                  </a:gsLst>
                  <a:lin ang="5400000" scaled="1"/>
                </a:gradFill>
                <a:latin typeface="Segoe UI" panose="020B0502040204020203" pitchFamily="34" charset="0"/>
                <a:ea typeface="Segoe UI" panose="020B0502040204020203" pitchFamily="34" charset="0"/>
                <a:cs typeface="Segoe UI" panose="020B0502040204020203" pitchFamily="34" charset="0"/>
              </a:rPr>
              <a:t>rovide </a:t>
            </a:r>
            <a:r>
              <a:rPr lang="en-US" sz="1350" b="1" dirty="0">
                <a:gradFill>
                  <a:gsLst>
                    <a:gs pos="2000">
                      <a:srgbClr val="292929">
                        <a:lumMod val="90000"/>
                        <a:lumOff val="10000"/>
                      </a:srgbClr>
                    </a:gs>
                    <a:gs pos="15000">
                      <a:srgbClr val="292929">
                        <a:lumMod val="90000"/>
                        <a:lumOff val="10000"/>
                      </a:srgbClr>
                    </a:gs>
                  </a:gsLst>
                  <a:lin ang="5400000" scaled="1"/>
                </a:gradFill>
                <a:latin typeface="Segoe UI" panose="020B0502040204020203" pitchFamily="34" charset="0"/>
                <a:ea typeface="Segoe UI" panose="020B0502040204020203" pitchFamily="34" charset="0"/>
                <a:cs typeface="Segoe UI" panose="020B0502040204020203" pitchFamily="34" charset="0"/>
              </a:rPr>
              <a:t>real-time</a:t>
            </a:r>
            <a:r>
              <a:rPr lang="en-US" sz="1350" dirty="0">
                <a:gradFill>
                  <a:gsLst>
                    <a:gs pos="2000">
                      <a:srgbClr val="292929">
                        <a:lumMod val="90000"/>
                        <a:lumOff val="10000"/>
                      </a:srgbClr>
                    </a:gs>
                    <a:gs pos="15000">
                      <a:srgbClr val="292929">
                        <a:lumMod val="90000"/>
                        <a:lumOff val="10000"/>
                      </a:srgbClr>
                    </a:gs>
                  </a:gsLst>
                  <a:lin ang="5400000" scaled="1"/>
                </a:gradFill>
                <a:latin typeface="Segoe UI" panose="020B0502040204020203" pitchFamily="34" charset="0"/>
                <a:ea typeface="Segoe UI" panose="020B0502040204020203" pitchFamily="34" charset="0"/>
                <a:cs typeface="Segoe UI" panose="020B0502040204020203" pitchFamily="34" charset="0"/>
              </a:rPr>
              <a:t> views of key service metrics through fully customizable, interactive dashboards.</a:t>
            </a:r>
          </a:p>
          <a:p>
            <a:pPr defTabSz="685568" fontAlgn="base">
              <a:spcBef>
                <a:spcPct val="0"/>
              </a:spcBef>
              <a:spcAft>
                <a:spcPct val="0"/>
              </a:spcAft>
              <a:defRPr/>
            </a:pPr>
            <a:endParaRPr lang="en-US" sz="1500" dirty="0">
              <a:gradFill>
                <a:gsLst>
                  <a:gs pos="15000">
                    <a:srgbClr val="264178"/>
                  </a:gs>
                  <a:gs pos="83000">
                    <a:srgbClr val="264178"/>
                  </a:gs>
                </a:gsLst>
              </a:gradFill>
            </a:endParaRPr>
          </a:p>
          <a:p>
            <a:pPr defTabSz="685568" fontAlgn="base">
              <a:spcBef>
                <a:spcPct val="0"/>
              </a:spcBef>
              <a:spcAft>
                <a:spcPct val="0"/>
              </a:spcAft>
              <a:defRPr/>
            </a:pPr>
            <a:r>
              <a:rPr lang="en-US" sz="2400" dirty="0">
                <a:gradFill>
                  <a:gsLst>
                    <a:gs pos="15000">
                      <a:srgbClr val="264178"/>
                    </a:gs>
                    <a:gs pos="83000">
                      <a:srgbClr val="264178"/>
                    </a:gs>
                  </a:gsLst>
                </a:gradFill>
              </a:rPr>
              <a:t>Customer insight</a:t>
            </a:r>
          </a:p>
          <a:p>
            <a:pPr defTabSz="685568" fontAlgn="base">
              <a:spcBef>
                <a:spcPct val="0"/>
              </a:spcBef>
              <a:spcAft>
                <a:spcPct val="0"/>
              </a:spcAft>
              <a:defRPr/>
            </a:pPr>
            <a:r>
              <a:rPr lang="en-US" sz="1350" dirty="0">
                <a:gradFill>
                  <a:gsLst>
                    <a:gs pos="2000">
                      <a:srgbClr val="292929">
                        <a:lumMod val="90000"/>
                        <a:lumOff val="10000"/>
                      </a:srgbClr>
                    </a:gs>
                    <a:gs pos="15000">
                      <a:srgbClr val="292929">
                        <a:lumMod val="90000"/>
                        <a:lumOff val="10000"/>
                      </a:srgbClr>
                    </a:gs>
                  </a:gsLst>
                </a:gradFill>
                <a:latin typeface="Segoe UI" panose="020B0502040204020203" pitchFamily="34" charset="0"/>
                <a:ea typeface="Segoe UI" panose="020B0502040204020203" pitchFamily="34" charset="0"/>
                <a:cs typeface="Segoe UI" panose="020B0502040204020203" pitchFamily="34" charset="0"/>
              </a:rPr>
              <a:t>Deepen customer insight and identify business opportunities by tracking and correlating </a:t>
            </a:r>
            <a:r>
              <a:rPr lang="en-US" sz="1350" b="1" dirty="0">
                <a:gradFill>
                  <a:gsLst>
                    <a:gs pos="2000">
                      <a:srgbClr val="292929">
                        <a:lumMod val="90000"/>
                        <a:lumOff val="10000"/>
                      </a:srgbClr>
                    </a:gs>
                    <a:gs pos="15000">
                      <a:srgbClr val="292929">
                        <a:lumMod val="90000"/>
                        <a:lumOff val="10000"/>
                      </a:srgbClr>
                    </a:gs>
                  </a:gsLst>
                </a:gradFill>
                <a:latin typeface="Segoe UI" panose="020B0502040204020203" pitchFamily="34" charset="0"/>
                <a:ea typeface="Segoe UI" panose="020B0502040204020203" pitchFamily="34" charset="0"/>
                <a:cs typeface="Segoe UI" panose="020B0502040204020203" pitchFamily="34" charset="0"/>
              </a:rPr>
              <a:t>customer satisfaction</a:t>
            </a:r>
            <a:r>
              <a:rPr lang="en-US" sz="1350" dirty="0">
                <a:gradFill>
                  <a:gsLst>
                    <a:gs pos="2000">
                      <a:srgbClr val="292929">
                        <a:lumMod val="90000"/>
                        <a:lumOff val="10000"/>
                      </a:srgbClr>
                    </a:gs>
                    <a:gs pos="15000">
                      <a:srgbClr val="292929">
                        <a:lumMod val="90000"/>
                        <a:lumOff val="10000"/>
                      </a:srgbClr>
                    </a:gs>
                  </a:gsLst>
                </a:gradFill>
                <a:latin typeface="Segoe UI" panose="020B0502040204020203" pitchFamily="34" charset="0"/>
                <a:ea typeface="Segoe UI" panose="020B0502040204020203" pitchFamily="34" charset="0"/>
                <a:cs typeface="Segoe UI" panose="020B0502040204020203" pitchFamily="34" charset="0"/>
              </a:rPr>
              <a:t> with service metrics.</a:t>
            </a:r>
          </a:p>
          <a:p>
            <a:pPr defTabSz="685568" fontAlgn="base">
              <a:spcBef>
                <a:spcPct val="0"/>
              </a:spcBef>
              <a:spcAft>
                <a:spcPct val="0"/>
              </a:spcAft>
              <a:defRPr/>
            </a:pPr>
            <a:endParaRPr lang="en-US" sz="1500" dirty="0">
              <a:gradFill>
                <a:gsLst>
                  <a:gs pos="15000">
                    <a:srgbClr val="264178"/>
                  </a:gs>
                  <a:gs pos="83000">
                    <a:srgbClr val="264178"/>
                  </a:gs>
                </a:gsLst>
              </a:gradFill>
            </a:endParaRPr>
          </a:p>
          <a:p>
            <a:pPr defTabSz="685568" fontAlgn="base">
              <a:spcBef>
                <a:spcPct val="0"/>
              </a:spcBef>
              <a:spcAft>
                <a:spcPct val="0"/>
              </a:spcAft>
              <a:defRPr/>
            </a:pPr>
            <a:r>
              <a:rPr lang="en-US" sz="2400" dirty="0">
                <a:gradFill>
                  <a:gsLst>
                    <a:gs pos="15000">
                      <a:srgbClr val="264178"/>
                    </a:gs>
                    <a:gs pos="83000">
                      <a:srgbClr val="264178"/>
                    </a:gs>
                  </a:gsLst>
                </a:gradFill>
              </a:rPr>
              <a:t>Trends and forecasting</a:t>
            </a:r>
          </a:p>
          <a:p>
            <a:pPr defTabSz="685568" fontAlgn="base">
              <a:spcBef>
                <a:spcPct val="0"/>
              </a:spcBef>
              <a:spcAft>
                <a:spcPct val="0"/>
              </a:spcAft>
              <a:defRPr/>
            </a:pPr>
            <a:r>
              <a:rPr lang="en-US" sz="1350" dirty="0">
                <a:gradFill>
                  <a:gsLst>
                    <a:gs pos="2000">
                      <a:srgbClr val="292929">
                        <a:lumMod val="90000"/>
                        <a:lumOff val="10000"/>
                      </a:srgbClr>
                    </a:gs>
                    <a:gs pos="15000">
                      <a:srgbClr val="292929">
                        <a:lumMod val="90000"/>
                        <a:lumOff val="10000"/>
                      </a:srgbClr>
                    </a:gs>
                  </a:gsLst>
                </a:gradFill>
                <a:latin typeface="Segoe UI" panose="020B0502040204020203" pitchFamily="34" charset="0"/>
                <a:ea typeface="Segoe UI" panose="020B0502040204020203" pitchFamily="34" charset="0"/>
                <a:cs typeface="Segoe UI" panose="020B0502040204020203" pitchFamily="34" charset="0"/>
              </a:rPr>
              <a:t>Identify </a:t>
            </a:r>
            <a:r>
              <a:rPr lang="en-US" sz="1350" b="1" dirty="0">
                <a:gradFill>
                  <a:gsLst>
                    <a:gs pos="2000">
                      <a:srgbClr val="292929">
                        <a:lumMod val="90000"/>
                        <a:lumOff val="10000"/>
                      </a:srgbClr>
                    </a:gs>
                    <a:gs pos="15000">
                      <a:srgbClr val="292929">
                        <a:lumMod val="90000"/>
                        <a:lumOff val="10000"/>
                      </a:srgbClr>
                    </a:gs>
                  </a:gsLst>
                </a:gradFill>
                <a:latin typeface="Segoe UI" panose="020B0502040204020203" pitchFamily="34" charset="0"/>
                <a:ea typeface="Segoe UI" panose="020B0502040204020203" pitchFamily="34" charset="0"/>
                <a:cs typeface="Segoe UI" panose="020B0502040204020203" pitchFamily="34" charset="0"/>
              </a:rPr>
              <a:t>trends</a:t>
            </a:r>
            <a:r>
              <a:rPr lang="en-US" sz="1350" dirty="0">
                <a:gradFill>
                  <a:gsLst>
                    <a:gs pos="2000">
                      <a:srgbClr val="292929">
                        <a:lumMod val="90000"/>
                        <a:lumOff val="10000"/>
                      </a:srgbClr>
                    </a:gs>
                    <a:gs pos="15000">
                      <a:srgbClr val="292929">
                        <a:lumMod val="90000"/>
                        <a:lumOff val="10000"/>
                      </a:srgbClr>
                    </a:gs>
                  </a:gsLst>
                </a:gradFill>
                <a:latin typeface="Segoe UI" panose="020B0502040204020203" pitchFamily="34" charset="0"/>
                <a:ea typeface="Segoe UI" panose="020B0502040204020203" pitchFamily="34" charset="0"/>
                <a:cs typeface="Segoe UI" panose="020B0502040204020203" pitchFamily="34" charset="0"/>
              </a:rPr>
              <a:t>, explore scenarios, and </a:t>
            </a:r>
            <a:r>
              <a:rPr lang="en-US" sz="1350" b="1" dirty="0">
                <a:gradFill>
                  <a:gsLst>
                    <a:gs pos="2000">
                      <a:srgbClr val="292929">
                        <a:lumMod val="90000"/>
                        <a:lumOff val="10000"/>
                      </a:srgbClr>
                    </a:gs>
                    <a:gs pos="15000">
                      <a:srgbClr val="292929">
                        <a:lumMod val="90000"/>
                        <a:lumOff val="10000"/>
                      </a:srgbClr>
                    </a:gs>
                  </a:gsLst>
                </a:gradFill>
                <a:latin typeface="Segoe UI" panose="020B0502040204020203" pitchFamily="34" charset="0"/>
                <a:ea typeface="Segoe UI" panose="020B0502040204020203" pitchFamily="34" charset="0"/>
                <a:cs typeface="Segoe UI" panose="020B0502040204020203" pitchFamily="34" charset="0"/>
              </a:rPr>
              <a:t>forecast</a:t>
            </a:r>
            <a:r>
              <a:rPr lang="en-US" sz="1350" dirty="0">
                <a:gradFill>
                  <a:gsLst>
                    <a:gs pos="2000">
                      <a:srgbClr val="292929">
                        <a:lumMod val="90000"/>
                        <a:lumOff val="10000"/>
                      </a:srgbClr>
                    </a:gs>
                    <a:gs pos="15000">
                      <a:srgbClr val="292929">
                        <a:lumMod val="90000"/>
                        <a:lumOff val="10000"/>
                      </a:srgbClr>
                    </a:gs>
                  </a:gsLst>
                </a:gradFill>
                <a:latin typeface="Segoe UI" panose="020B0502040204020203" pitchFamily="34" charset="0"/>
                <a:ea typeface="Segoe UI" panose="020B0502040204020203" pitchFamily="34" charset="0"/>
                <a:cs typeface="Segoe UI" panose="020B0502040204020203" pitchFamily="34" charset="0"/>
              </a:rPr>
              <a:t> outcomes to reduce effort scores, improve performance and identify best practices.</a:t>
            </a:r>
          </a:p>
          <a:p>
            <a:endParaRPr lang="en-US" sz="1350" dirty="0"/>
          </a:p>
        </p:txBody>
      </p:sp>
    </p:spTree>
    <p:extLst>
      <p:ext uri="{BB962C8B-B14F-4D97-AF65-F5344CB8AC3E}">
        <p14:creationId xmlns:p14="http://schemas.microsoft.com/office/powerpoint/2010/main" val="197296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23"/>
          <p:cNvSpPr/>
          <p:nvPr/>
        </p:nvSpPr>
        <p:spPr bwMode="auto">
          <a:xfrm>
            <a:off x="318792" y="1793812"/>
            <a:ext cx="8531495" cy="2144954"/>
          </a:xfrm>
          <a:custGeom>
            <a:avLst/>
            <a:gdLst>
              <a:gd name="connsiteX0" fmla="*/ 0 w 11903242"/>
              <a:gd name="connsiteY0" fmla="*/ 1468387 h 3233051"/>
              <a:gd name="connsiteX1" fmla="*/ 1459831 w 11903242"/>
              <a:gd name="connsiteY1" fmla="*/ 104808 h 3233051"/>
              <a:gd name="connsiteX2" fmla="*/ 3689684 w 11903242"/>
              <a:gd name="connsiteY2" fmla="*/ 1179629 h 3233051"/>
              <a:gd name="connsiteX3" fmla="*/ 5534526 w 11903242"/>
              <a:gd name="connsiteY3" fmla="*/ 3233019 h 3233051"/>
              <a:gd name="connsiteX4" fmla="*/ 7940842 w 11903242"/>
              <a:gd name="connsiteY4" fmla="*/ 1227755 h 3233051"/>
              <a:gd name="connsiteX5" fmla="*/ 9962147 w 11903242"/>
              <a:gd name="connsiteY5" fmla="*/ 8555 h 3233051"/>
              <a:gd name="connsiteX6" fmla="*/ 11903242 w 11903242"/>
              <a:gd name="connsiteY6" fmla="*/ 1821313 h 3233051"/>
              <a:gd name="connsiteX0" fmla="*/ 0 w 11903242"/>
              <a:gd name="connsiteY0" fmla="*/ 1478242 h 3242906"/>
              <a:gd name="connsiteX1" fmla="*/ 1475873 w 11903242"/>
              <a:gd name="connsiteY1" fmla="*/ 2368 h 3242906"/>
              <a:gd name="connsiteX2" fmla="*/ 3689684 w 11903242"/>
              <a:gd name="connsiteY2" fmla="*/ 1189484 h 3242906"/>
              <a:gd name="connsiteX3" fmla="*/ 5534526 w 11903242"/>
              <a:gd name="connsiteY3" fmla="*/ 3242874 h 3242906"/>
              <a:gd name="connsiteX4" fmla="*/ 7940842 w 11903242"/>
              <a:gd name="connsiteY4" fmla="*/ 1237610 h 3242906"/>
              <a:gd name="connsiteX5" fmla="*/ 9962147 w 11903242"/>
              <a:gd name="connsiteY5" fmla="*/ 18410 h 3242906"/>
              <a:gd name="connsiteX6" fmla="*/ 11903242 w 11903242"/>
              <a:gd name="connsiteY6" fmla="*/ 1831168 h 3242906"/>
              <a:gd name="connsiteX0" fmla="*/ 0 w 11903242"/>
              <a:gd name="connsiteY0" fmla="*/ 1476970 h 3241634"/>
              <a:gd name="connsiteX1" fmla="*/ 1475873 w 11903242"/>
              <a:gd name="connsiteY1" fmla="*/ 1096 h 3241634"/>
              <a:gd name="connsiteX2" fmla="*/ 3689684 w 11903242"/>
              <a:gd name="connsiteY2" fmla="*/ 1188212 h 3241634"/>
              <a:gd name="connsiteX3" fmla="*/ 5534526 w 11903242"/>
              <a:gd name="connsiteY3" fmla="*/ 3241602 h 3241634"/>
              <a:gd name="connsiteX4" fmla="*/ 7940842 w 11903242"/>
              <a:gd name="connsiteY4" fmla="*/ 1236338 h 3241634"/>
              <a:gd name="connsiteX5" fmla="*/ 9962147 w 11903242"/>
              <a:gd name="connsiteY5" fmla="*/ 17138 h 3241634"/>
              <a:gd name="connsiteX6" fmla="*/ 11903242 w 11903242"/>
              <a:gd name="connsiteY6" fmla="*/ 1829896 h 3241634"/>
              <a:gd name="connsiteX0" fmla="*/ 0 w 11903242"/>
              <a:gd name="connsiteY0" fmla="*/ 1476970 h 3241634"/>
              <a:gd name="connsiteX1" fmla="*/ 1475873 w 11903242"/>
              <a:gd name="connsiteY1" fmla="*/ 1096 h 3241634"/>
              <a:gd name="connsiteX2" fmla="*/ 3689684 w 11903242"/>
              <a:gd name="connsiteY2" fmla="*/ 1188212 h 3241634"/>
              <a:gd name="connsiteX3" fmla="*/ 5534526 w 11903242"/>
              <a:gd name="connsiteY3" fmla="*/ 3241602 h 3241634"/>
              <a:gd name="connsiteX4" fmla="*/ 7940842 w 11903242"/>
              <a:gd name="connsiteY4" fmla="*/ 1236338 h 3241634"/>
              <a:gd name="connsiteX5" fmla="*/ 9962147 w 11903242"/>
              <a:gd name="connsiteY5" fmla="*/ 17138 h 3241634"/>
              <a:gd name="connsiteX6" fmla="*/ 11903242 w 11903242"/>
              <a:gd name="connsiteY6" fmla="*/ 1829896 h 3241634"/>
              <a:gd name="connsiteX0" fmla="*/ 0 w 11903242"/>
              <a:gd name="connsiteY0" fmla="*/ 1477224 h 3241859"/>
              <a:gd name="connsiteX1" fmla="*/ 1475873 w 11903242"/>
              <a:gd name="connsiteY1" fmla="*/ 1350 h 3241859"/>
              <a:gd name="connsiteX2" fmla="*/ 3577389 w 11903242"/>
              <a:gd name="connsiteY2" fmla="*/ 1252635 h 3241859"/>
              <a:gd name="connsiteX3" fmla="*/ 5534526 w 11903242"/>
              <a:gd name="connsiteY3" fmla="*/ 3241856 h 3241859"/>
              <a:gd name="connsiteX4" fmla="*/ 7940842 w 11903242"/>
              <a:gd name="connsiteY4" fmla="*/ 1236592 h 3241859"/>
              <a:gd name="connsiteX5" fmla="*/ 9962147 w 11903242"/>
              <a:gd name="connsiteY5" fmla="*/ 17392 h 3241859"/>
              <a:gd name="connsiteX6" fmla="*/ 11903242 w 11903242"/>
              <a:gd name="connsiteY6" fmla="*/ 1830150 h 3241859"/>
              <a:gd name="connsiteX0" fmla="*/ 0 w 11903242"/>
              <a:gd name="connsiteY0" fmla="*/ 1478295 h 3242931"/>
              <a:gd name="connsiteX1" fmla="*/ 1475873 w 11903242"/>
              <a:gd name="connsiteY1" fmla="*/ 2421 h 3242931"/>
              <a:gd name="connsiteX2" fmla="*/ 3577389 w 11903242"/>
              <a:gd name="connsiteY2" fmla="*/ 1253706 h 3242931"/>
              <a:gd name="connsiteX3" fmla="*/ 5534526 w 11903242"/>
              <a:gd name="connsiteY3" fmla="*/ 3242927 h 3242931"/>
              <a:gd name="connsiteX4" fmla="*/ 7940842 w 11903242"/>
              <a:gd name="connsiteY4" fmla="*/ 1237663 h 3242931"/>
              <a:gd name="connsiteX5" fmla="*/ 9962147 w 11903242"/>
              <a:gd name="connsiteY5" fmla="*/ 18463 h 3242931"/>
              <a:gd name="connsiteX6" fmla="*/ 11903242 w 11903242"/>
              <a:gd name="connsiteY6" fmla="*/ 1831221 h 3242931"/>
              <a:gd name="connsiteX0" fmla="*/ 0 w 11903242"/>
              <a:gd name="connsiteY0" fmla="*/ 1476728 h 3241364"/>
              <a:gd name="connsiteX1" fmla="*/ 1475873 w 11903242"/>
              <a:gd name="connsiteY1" fmla="*/ 854 h 3241364"/>
              <a:gd name="connsiteX2" fmla="*/ 3577389 w 11903242"/>
              <a:gd name="connsiteY2" fmla="*/ 1252139 h 3241364"/>
              <a:gd name="connsiteX3" fmla="*/ 5534526 w 11903242"/>
              <a:gd name="connsiteY3" fmla="*/ 3241360 h 3241364"/>
              <a:gd name="connsiteX4" fmla="*/ 7940842 w 11903242"/>
              <a:gd name="connsiteY4" fmla="*/ 1236096 h 3241364"/>
              <a:gd name="connsiteX5" fmla="*/ 9962147 w 11903242"/>
              <a:gd name="connsiteY5" fmla="*/ 16896 h 3241364"/>
              <a:gd name="connsiteX6" fmla="*/ 11903242 w 11903242"/>
              <a:gd name="connsiteY6" fmla="*/ 1829654 h 3241364"/>
              <a:gd name="connsiteX0" fmla="*/ 0 w 11903242"/>
              <a:gd name="connsiteY0" fmla="*/ 1476440 h 3241076"/>
              <a:gd name="connsiteX1" fmla="*/ 1475873 w 11903242"/>
              <a:gd name="connsiteY1" fmla="*/ 566 h 3241076"/>
              <a:gd name="connsiteX2" fmla="*/ 3577389 w 11903242"/>
              <a:gd name="connsiteY2" fmla="*/ 1251851 h 3241076"/>
              <a:gd name="connsiteX3" fmla="*/ 5534526 w 11903242"/>
              <a:gd name="connsiteY3" fmla="*/ 3241072 h 3241076"/>
              <a:gd name="connsiteX4" fmla="*/ 7940842 w 11903242"/>
              <a:gd name="connsiteY4" fmla="*/ 1235808 h 3241076"/>
              <a:gd name="connsiteX5" fmla="*/ 9962147 w 11903242"/>
              <a:gd name="connsiteY5" fmla="*/ 16608 h 3241076"/>
              <a:gd name="connsiteX6" fmla="*/ 11903242 w 11903242"/>
              <a:gd name="connsiteY6" fmla="*/ 1829366 h 3241076"/>
              <a:gd name="connsiteX0" fmla="*/ 0 w 11903242"/>
              <a:gd name="connsiteY0" fmla="*/ 1476294 h 2823835"/>
              <a:gd name="connsiteX1" fmla="*/ 1475873 w 11903242"/>
              <a:gd name="connsiteY1" fmla="*/ 420 h 2823835"/>
              <a:gd name="connsiteX2" fmla="*/ 3577389 w 11903242"/>
              <a:gd name="connsiteY2" fmla="*/ 1251705 h 2823835"/>
              <a:gd name="connsiteX3" fmla="*/ 5710989 w 11903242"/>
              <a:gd name="connsiteY3" fmla="*/ 2823831 h 2823835"/>
              <a:gd name="connsiteX4" fmla="*/ 7940842 w 11903242"/>
              <a:gd name="connsiteY4" fmla="*/ 1235662 h 2823835"/>
              <a:gd name="connsiteX5" fmla="*/ 9962147 w 11903242"/>
              <a:gd name="connsiteY5" fmla="*/ 16462 h 2823835"/>
              <a:gd name="connsiteX6" fmla="*/ 11903242 w 11903242"/>
              <a:gd name="connsiteY6" fmla="*/ 1829220 h 2823835"/>
              <a:gd name="connsiteX0" fmla="*/ 0 w 11903242"/>
              <a:gd name="connsiteY0" fmla="*/ 1476294 h 2824062"/>
              <a:gd name="connsiteX1" fmla="*/ 1475873 w 11903242"/>
              <a:gd name="connsiteY1" fmla="*/ 420 h 2824062"/>
              <a:gd name="connsiteX2" fmla="*/ 3577389 w 11903242"/>
              <a:gd name="connsiteY2" fmla="*/ 1251705 h 2824062"/>
              <a:gd name="connsiteX3" fmla="*/ 5710989 w 11903242"/>
              <a:gd name="connsiteY3" fmla="*/ 2823831 h 2824062"/>
              <a:gd name="connsiteX4" fmla="*/ 7940842 w 11903242"/>
              <a:gd name="connsiteY4" fmla="*/ 1235662 h 2824062"/>
              <a:gd name="connsiteX5" fmla="*/ 9962147 w 11903242"/>
              <a:gd name="connsiteY5" fmla="*/ 16462 h 2824062"/>
              <a:gd name="connsiteX6" fmla="*/ 11903242 w 11903242"/>
              <a:gd name="connsiteY6" fmla="*/ 1829220 h 2824062"/>
              <a:gd name="connsiteX0" fmla="*/ 0 w 11903242"/>
              <a:gd name="connsiteY0" fmla="*/ 1476407 h 2824218"/>
              <a:gd name="connsiteX1" fmla="*/ 1475873 w 11903242"/>
              <a:gd name="connsiteY1" fmla="*/ 533 h 2824218"/>
              <a:gd name="connsiteX2" fmla="*/ 3577389 w 11903242"/>
              <a:gd name="connsiteY2" fmla="*/ 1251818 h 2824218"/>
              <a:gd name="connsiteX3" fmla="*/ 5710989 w 11903242"/>
              <a:gd name="connsiteY3" fmla="*/ 2823944 h 2824218"/>
              <a:gd name="connsiteX4" fmla="*/ 7940842 w 11903242"/>
              <a:gd name="connsiteY4" fmla="*/ 1235775 h 2824218"/>
              <a:gd name="connsiteX5" fmla="*/ 9962147 w 11903242"/>
              <a:gd name="connsiteY5" fmla="*/ 16575 h 2824218"/>
              <a:gd name="connsiteX6" fmla="*/ 11903242 w 11903242"/>
              <a:gd name="connsiteY6" fmla="*/ 1829333 h 2824218"/>
              <a:gd name="connsiteX0" fmla="*/ 0 w 11903242"/>
              <a:gd name="connsiteY0" fmla="*/ 1476407 h 2824218"/>
              <a:gd name="connsiteX1" fmla="*/ 1475873 w 11903242"/>
              <a:gd name="connsiteY1" fmla="*/ 533 h 2824218"/>
              <a:gd name="connsiteX2" fmla="*/ 3577389 w 11903242"/>
              <a:gd name="connsiteY2" fmla="*/ 1251818 h 2824218"/>
              <a:gd name="connsiteX3" fmla="*/ 5710989 w 11903242"/>
              <a:gd name="connsiteY3" fmla="*/ 2823944 h 2824218"/>
              <a:gd name="connsiteX4" fmla="*/ 7940842 w 11903242"/>
              <a:gd name="connsiteY4" fmla="*/ 1235775 h 2824218"/>
              <a:gd name="connsiteX5" fmla="*/ 9962147 w 11903242"/>
              <a:gd name="connsiteY5" fmla="*/ 16575 h 2824218"/>
              <a:gd name="connsiteX6" fmla="*/ 11903242 w 11903242"/>
              <a:gd name="connsiteY6" fmla="*/ 1829333 h 2824218"/>
              <a:gd name="connsiteX0" fmla="*/ 0 w 11903242"/>
              <a:gd name="connsiteY0" fmla="*/ 1476407 h 2824218"/>
              <a:gd name="connsiteX1" fmla="*/ 1475873 w 11903242"/>
              <a:gd name="connsiteY1" fmla="*/ 533 h 2824218"/>
              <a:gd name="connsiteX2" fmla="*/ 3577389 w 11903242"/>
              <a:gd name="connsiteY2" fmla="*/ 1251818 h 2824218"/>
              <a:gd name="connsiteX3" fmla="*/ 5710989 w 11903242"/>
              <a:gd name="connsiteY3" fmla="*/ 2823944 h 2824218"/>
              <a:gd name="connsiteX4" fmla="*/ 7940842 w 11903242"/>
              <a:gd name="connsiteY4" fmla="*/ 1235775 h 2824218"/>
              <a:gd name="connsiteX5" fmla="*/ 9962147 w 11903242"/>
              <a:gd name="connsiteY5" fmla="*/ 16575 h 2824218"/>
              <a:gd name="connsiteX6" fmla="*/ 11903242 w 11903242"/>
              <a:gd name="connsiteY6" fmla="*/ 1829333 h 2824218"/>
              <a:gd name="connsiteX0" fmla="*/ 0 w 11630526"/>
              <a:gd name="connsiteY0" fmla="*/ 1476407 h 2824218"/>
              <a:gd name="connsiteX1" fmla="*/ 1475873 w 11630526"/>
              <a:gd name="connsiteY1" fmla="*/ 533 h 2824218"/>
              <a:gd name="connsiteX2" fmla="*/ 3577389 w 11630526"/>
              <a:gd name="connsiteY2" fmla="*/ 1251818 h 2824218"/>
              <a:gd name="connsiteX3" fmla="*/ 5710989 w 11630526"/>
              <a:gd name="connsiteY3" fmla="*/ 2823944 h 2824218"/>
              <a:gd name="connsiteX4" fmla="*/ 7940842 w 11630526"/>
              <a:gd name="connsiteY4" fmla="*/ 1235775 h 2824218"/>
              <a:gd name="connsiteX5" fmla="*/ 9962147 w 11630526"/>
              <a:gd name="connsiteY5" fmla="*/ 16575 h 2824218"/>
              <a:gd name="connsiteX6" fmla="*/ 11630526 w 11630526"/>
              <a:gd name="connsiteY6" fmla="*/ 1829333 h 2824218"/>
              <a:gd name="connsiteX0" fmla="*/ 0 w 11630526"/>
              <a:gd name="connsiteY0" fmla="*/ 1476407 h 2824218"/>
              <a:gd name="connsiteX1" fmla="*/ 1475873 w 11630526"/>
              <a:gd name="connsiteY1" fmla="*/ 533 h 2824218"/>
              <a:gd name="connsiteX2" fmla="*/ 3577389 w 11630526"/>
              <a:gd name="connsiteY2" fmla="*/ 1251818 h 2824218"/>
              <a:gd name="connsiteX3" fmla="*/ 5710989 w 11630526"/>
              <a:gd name="connsiteY3" fmla="*/ 2823944 h 2824218"/>
              <a:gd name="connsiteX4" fmla="*/ 7940842 w 11630526"/>
              <a:gd name="connsiteY4" fmla="*/ 1235775 h 2824218"/>
              <a:gd name="connsiteX5" fmla="*/ 9962147 w 11630526"/>
              <a:gd name="connsiteY5" fmla="*/ 16575 h 2824218"/>
              <a:gd name="connsiteX6" fmla="*/ 11630526 w 11630526"/>
              <a:gd name="connsiteY6" fmla="*/ 1829333 h 2824218"/>
              <a:gd name="connsiteX0" fmla="*/ 0 w 11630526"/>
              <a:gd name="connsiteY0" fmla="*/ 1541463 h 2889274"/>
              <a:gd name="connsiteX1" fmla="*/ 1475873 w 11630526"/>
              <a:gd name="connsiteY1" fmla="*/ 65589 h 2889274"/>
              <a:gd name="connsiteX2" fmla="*/ 3577389 w 11630526"/>
              <a:gd name="connsiteY2" fmla="*/ 1316874 h 2889274"/>
              <a:gd name="connsiteX3" fmla="*/ 5710989 w 11630526"/>
              <a:gd name="connsiteY3" fmla="*/ 2889000 h 2889274"/>
              <a:gd name="connsiteX4" fmla="*/ 7940842 w 11630526"/>
              <a:gd name="connsiteY4" fmla="*/ 1300831 h 2889274"/>
              <a:gd name="connsiteX5" fmla="*/ 9944577 w 11630526"/>
              <a:gd name="connsiteY5" fmla="*/ 1421 h 2889274"/>
              <a:gd name="connsiteX6" fmla="*/ 11630526 w 11630526"/>
              <a:gd name="connsiteY6" fmla="*/ 1894389 h 2889274"/>
              <a:gd name="connsiteX0" fmla="*/ 0 w 11630526"/>
              <a:gd name="connsiteY0" fmla="*/ 1540049 h 2887860"/>
              <a:gd name="connsiteX1" fmla="*/ 1475873 w 11630526"/>
              <a:gd name="connsiteY1" fmla="*/ 64175 h 2887860"/>
              <a:gd name="connsiteX2" fmla="*/ 3577389 w 11630526"/>
              <a:gd name="connsiteY2" fmla="*/ 1315460 h 2887860"/>
              <a:gd name="connsiteX3" fmla="*/ 5710989 w 11630526"/>
              <a:gd name="connsiteY3" fmla="*/ 2887586 h 2887860"/>
              <a:gd name="connsiteX4" fmla="*/ 7940842 w 11630526"/>
              <a:gd name="connsiteY4" fmla="*/ 1299417 h 2887860"/>
              <a:gd name="connsiteX5" fmla="*/ 9944577 w 11630526"/>
              <a:gd name="connsiteY5" fmla="*/ 7 h 2887860"/>
              <a:gd name="connsiteX6" fmla="*/ 11630526 w 11630526"/>
              <a:gd name="connsiteY6" fmla="*/ 1892975 h 2887860"/>
              <a:gd name="connsiteX0" fmla="*/ 0 w 11767083"/>
              <a:gd name="connsiteY0" fmla="*/ 1540493 h 2888304"/>
              <a:gd name="connsiteX1" fmla="*/ 1475873 w 11767083"/>
              <a:gd name="connsiteY1" fmla="*/ 64619 h 2888304"/>
              <a:gd name="connsiteX2" fmla="*/ 3577389 w 11767083"/>
              <a:gd name="connsiteY2" fmla="*/ 1315904 h 2888304"/>
              <a:gd name="connsiteX3" fmla="*/ 5710989 w 11767083"/>
              <a:gd name="connsiteY3" fmla="*/ 2888030 h 2888304"/>
              <a:gd name="connsiteX4" fmla="*/ 7940842 w 11767083"/>
              <a:gd name="connsiteY4" fmla="*/ 1299861 h 2888304"/>
              <a:gd name="connsiteX5" fmla="*/ 9944577 w 11767083"/>
              <a:gd name="connsiteY5" fmla="*/ 451 h 2888304"/>
              <a:gd name="connsiteX6" fmla="*/ 11767083 w 11767083"/>
              <a:gd name="connsiteY6" fmla="*/ 1436219 h 2888304"/>
              <a:gd name="connsiteX0" fmla="*/ 0 w 11767083"/>
              <a:gd name="connsiteY0" fmla="*/ 1540493 h 2888304"/>
              <a:gd name="connsiteX1" fmla="*/ 1475873 w 11767083"/>
              <a:gd name="connsiteY1" fmla="*/ 64619 h 2888304"/>
              <a:gd name="connsiteX2" fmla="*/ 3577389 w 11767083"/>
              <a:gd name="connsiteY2" fmla="*/ 1315904 h 2888304"/>
              <a:gd name="connsiteX3" fmla="*/ 5710989 w 11767083"/>
              <a:gd name="connsiteY3" fmla="*/ 2888030 h 2888304"/>
              <a:gd name="connsiteX4" fmla="*/ 7940842 w 11767083"/>
              <a:gd name="connsiteY4" fmla="*/ 1299861 h 2888304"/>
              <a:gd name="connsiteX5" fmla="*/ 9944577 w 11767083"/>
              <a:gd name="connsiteY5" fmla="*/ 451 h 2888304"/>
              <a:gd name="connsiteX6" fmla="*/ 11767083 w 11767083"/>
              <a:gd name="connsiteY6" fmla="*/ 1436219 h 2888304"/>
              <a:gd name="connsiteX0" fmla="*/ 0 w 11767083"/>
              <a:gd name="connsiteY0" fmla="*/ 1540493 h 2888259"/>
              <a:gd name="connsiteX1" fmla="*/ 1902404 w 11767083"/>
              <a:gd name="connsiteY1" fmla="*/ 115419 h 2888259"/>
              <a:gd name="connsiteX2" fmla="*/ 3577389 w 11767083"/>
              <a:gd name="connsiteY2" fmla="*/ 1315904 h 2888259"/>
              <a:gd name="connsiteX3" fmla="*/ 5710989 w 11767083"/>
              <a:gd name="connsiteY3" fmla="*/ 2888030 h 2888259"/>
              <a:gd name="connsiteX4" fmla="*/ 7940842 w 11767083"/>
              <a:gd name="connsiteY4" fmla="*/ 1299861 h 2888259"/>
              <a:gd name="connsiteX5" fmla="*/ 9944577 w 11767083"/>
              <a:gd name="connsiteY5" fmla="*/ 451 h 2888259"/>
              <a:gd name="connsiteX6" fmla="*/ 11767083 w 11767083"/>
              <a:gd name="connsiteY6" fmla="*/ 1436219 h 2888259"/>
              <a:gd name="connsiteX0" fmla="*/ 0 w 11767083"/>
              <a:gd name="connsiteY0" fmla="*/ 1540493 h 2888259"/>
              <a:gd name="connsiteX1" fmla="*/ 1902404 w 11767083"/>
              <a:gd name="connsiteY1" fmla="*/ 115419 h 2888259"/>
              <a:gd name="connsiteX2" fmla="*/ 3577389 w 11767083"/>
              <a:gd name="connsiteY2" fmla="*/ 1315904 h 2888259"/>
              <a:gd name="connsiteX3" fmla="*/ 5710989 w 11767083"/>
              <a:gd name="connsiteY3" fmla="*/ 2888030 h 2888259"/>
              <a:gd name="connsiteX4" fmla="*/ 7940842 w 11767083"/>
              <a:gd name="connsiteY4" fmla="*/ 1299861 h 2888259"/>
              <a:gd name="connsiteX5" fmla="*/ 9944577 w 11767083"/>
              <a:gd name="connsiteY5" fmla="*/ 451 h 2888259"/>
              <a:gd name="connsiteX6" fmla="*/ 11767083 w 11767083"/>
              <a:gd name="connsiteY6" fmla="*/ 1436219 h 2888259"/>
              <a:gd name="connsiteX0" fmla="*/ 0 w 11767083"/>
              <a:gd name="connsiteY0" fmla="*/ 1540493 h 2888309"/>
              <a:gd name="connsiteX1" fmla="*/ 1902404 w 11767083"/>
              <a:gd name="connsiteY1" fmla="*/ 115419 h 2888309"/>
              <a:gd name="connsiteX2" fmla="*/ 3577389 w 11767083"/>
              <a:gd name="connsiteY2" fmla="*/ 1315904 h 2888309"/>
              <a:gd name="connsiteX3" fmla="*/ 5710989 w 11767083"/>
              <a:gd name="connsiteY3" fmla="*/ 2888030 h 2888309"/>
              <a:gd name="connsiteX4" fmla="*/ 7940842 w 11767083"/>
              <a:gd name="connsiteY4" fmla="*/ 1299861 h 2888309"/>
              <a:gd name="connsiteX5" fmla="*/ 9944577 w 11767083"/>
              <a:gd name="connsiteY5" fmla="*/ 451 h 2888309"/>
              <a:gd name="connsiteX6" fmla="*/ 11767083 w 11767083"/>
              <a:gd name="connsiteY6" fmla="*/ 1436219 h 2888309"/>
              <a:gd name="connsiteX0" fmla="*/ 0 w 11767083"/>
              <a:gd name="connsiteY0" fmla="*/ 1540493 h 2888199"/>
              <a:gd name="connsiteX1" fmla="*/ 1902404 w 11767083"/>
              <a:gd name="connsiteY1" fmla="*/ 115419 h 2888199"/>
              <a:gd name="connsiteX2" fmla="*/ 3781382 w 11767083"/>
              <a:gd name="connsiteY2" fmla="*/ 1383638 h 2888199"/>
              <a:gd name="connsiteX3" fmla="*/ 5710989 w 11767083"/>
              <a:gd name="connsiteY3" fmla="*/ 2888030 h 2888199"/>
              <a:gd name="connsiteX4" fmla="*/ 7940842 w 11767083"/>
              <a:gd name="connsiteY4" fmla="*/ 1299861 h 2888199"/>
              <a:gd name="connsiteX5" fmla="*/ 9944577 w 11767083"/>
              <a:gd name="connsiteY5" fmla="*/ 451 h 2888199"/>
              <a:gd name="connsiteX6" fmla="*/ 11767083 w 11767083"/>
              <a:gd name="connsiteY6" fmla="*/ 1436219 h 2888199"/>
              <a:gd name="connsiteX0" fmla="*/ 0 w 11767083"/>
              <a:gd name="connsiteY0" fmla="*/ 1540493 h 2888225"/>
              <a:gd name="connsiteX1" fmla="*/ 1902404 w 11767083"/>
              <a:gd name="connsiteY1" fmla="*/ 115419 h 2888225"/>
              <a:gd name="connsiteX2" fmla="*/ 3781382 w 11767083"/>
              <a:gd name="connsiteY2" fmla="*/ 1383638 h 2888225"/>
              <a:gd name="connsiteX3" fmla="*/ 5710989 w 11767083"/>
              <a:gd name="connsiteY3" fmla="*/ 2888030 h 2888225"/>
              <a:gd name="connsiteX4" fmla="*/ 7940842 w 11767083"/>
              <a:gd name="connsiteY4" fmla="*/ 1299861 h 2888225"/>
              <a:gd name="connsiteX5" fmla="*/ 9944577 w 11767083"/>
              <a:gd name="connsiteY5" fmla="*/ 451 h 2888225"/>
              <a:gd name="connsiteX6" fmla="*/ 11767083 w 11767083"/>
              <a:gd name="connsiteY6" fmla="*/ 1436219 h 2888225"/>
              <a:gd name="connsiteX0" fmla="*/ 0 w 11767083"/>
              <a:gd name="connsiteY0" fmla="*/ 1540493 h 2888225"/>
              <a:gd name="connsiteX1" fmla="*/ 1902404 w 11767083"/>
              <a:gd name="connsiteY1" fmla="*/ 115419 h 2888225"/>
              <a:gd name="connsiteX2" fmla="*/ 3781382 w 11767083"/>
              <a:gd name="connsiteY2" fmla="*/ 1383638 h 2888225"/>
              <a:gd name="connsiteX3" fmla="*/ 5710989 w 11767083"/>
              <a:gd name="connsiteY3" fmla="*/ 2888030 h 2888225"/>
              <a:gd name="connsiteX4" fmla="*/ 7940842 w 11767083"/>
              <a:gd name="connsiteY4" fmla="*/ 1299861 h 2888225"/>
              <a:gd name="connsiteX5" fmla="*/ 9944577 w 11767083"/>
              <a:gd name="connsiteY5" fmla="*/ 451 h 2888225"/>
              <a:gd name="connsiteX6" fmla="*/ 11767083 w 11767083"/>
              <a:gd name="connsiteY6" fmla="*/ 1436219 h 2888225"/>
              <a:gd name="connsiteX0" fmla="*/ 0 w 11767083"/>
              <a:gd name="connsiteY0" fmla="*/ 1540493 h 2888176"/>
              <a:gd name="connsiteX1" fmla="*/ 1902404 w 11767083"/>
              <a:gd name="connsiteY1" fmla="*/ 115419 h 2888176"/>
              <a:gd name="connsiteX2" fmla="*/ 3781382 w 11767083"/>
              <a:gd name="connsiteY2" fmla="*/ 1383638 h 2888176"/>
              <a:gd name="connsiteX3" fmla="*/ 5710989 w 11767083"/>
              <a:gd name="connsiteY3" fmla="*/ 2888030 h 2888176"/>
              <a:gd name="connsiteX4" fmla="*/ 7940842 w 11767083"/>
              <a:gd name="connsiteY4" fmla="*/ 1299861 h 2888176"/>
              <a:gd name="connsiteX5" fmla="*/ 9944577 w 11767083"/>
              <a:gd name="connsiteY5" fmla="*/ 451 h 2888176"/>
              <a:gd name="connsiteX6" fmla="*/ 11767083 w 11767083"/>
              <a:gd name="connsiteY6" fmla="*/ 1436219 h 2888176"/>
              <a:gd name="connsiteX0" fmla="*/ 0 w 11767083"/>
              <a:gd name="connsiteY0" fmla="*/ 1540493 h 2888899"/>
              <a:gd name="connsiteX1" fmla="*/ 1902404 w 11767083"/>
              <a:gd name="connsiteY1" fmla="*/ 115419 h 2888899"/>
              <a:gd name="connsiteX2" fmla="*/ 3781382 w 11767083"/>
              <a:gd name="connsiteY2" fmla="*/ 1383638 h 2888899"/>
              <a:gd name="connsiteX3" fmla="*/ 5710989 w 11767083"/>
              <a:gd name="connsiteY3" fmla="*/ 2888030 h 2888899"/>
              <a:gd name="connsiteX4" fmla="*/ 7940842 w 11767083"/>
              <a:gd name="connsiteY4" fmla="*/ 1299861 h 2888899"/>
              <a:gd name="connsiteX5" fmla="*/ 9944577 w 11767083"/>
              <a:gd name="connsiteY5" fmla="*/ 451 h 2888899"/>
              <a:gd name="connsiteX6" fmla="*/ 11767083 w 11767083"/>
              <a:gd name="connsiteY6" fmla="*/ 1436219 h 2888899"/>
              <a:gd name="connsiteX0" fmla="*/ 0 w 11767083"/>
              <a:gd name="connsiteY0" fmla="*/ 1540542 h 2889015"/>
              <a:gd name="connsiteX1" fmla="*/ 1902404 w 11767083"/>
              <a:gd name="connsiteY1" fmla="*/ 115468 h 2889015"/>
              <a:gd name="connsiteX2" fmla="*/ 3781382 w 11767083"/>
              <a:gd name="connsiteY2" fmla="*/ 1383687 h 2889015"/>
              <a:gd name="connsiteX3" fmla="*/ 5710989 w 11767083"/>
              <a:gd name="connsiteY3" fmla="*/ 2888079 h 2889015"/>
              <a:gd name="connsiteX4" fmla="*/ 7940842 w 11767083"/>
              <a:gd name="connsiteY4" fmla="*/ 1299910 h 2889015"/>
              <a:gd name="connsiteX5" fmla="*/ 9944577 w 11767083"/>
              <a:gd name="connsiteY5" fmla="*/ 500 h 2889015"/>
              <a:gd name="connsiteX6" fmla="*/ 11767083 w 11767083"/>
              <a:gd name="connsiteY6" fmla="*/ 1436268 h 2889015"/>
              <a:gd name="connsiteX0" fmla="*/ 0 w 11767083"/>
              <a:gd name="connsiteY0" fmla="*/ 1574346 h 2922756"/>
              <a:gd name="connsiteX1" fmla="*/ 1902404 w 11767083"/>
              <a:gd name="connsiteY1" fmla="*/ 149272 h 2922756"/>
              <a:gd name="connsiteX2" fmla="*/ 3781382 w 11767083"/>
              <a:gd name="connsiteY2" fmla="*/ 1417491 h 2922756"/>
              <a:gd name="connsiteX3" fmla="*/ 5710989 w 11767083"/>
              <a:gd name="connsiteY3" fmla="*/ 2921883 h 2922756"/>
              <a:gd name="connsiteX4" fmla="*/ 7940842 w 11767083"/>
              <a:gd name="connsiteY4" fmla="*/ 1333714 h 2922756"/>
              <a:gd name="connsiteX5" fmla="*/ 10000211 w 11767083"/>
              <a:gd name="connsiteY5" fmla="*/ 437 h 2922756"/>
              <a:gd name="connsiteX6" fmla="*/ 11767083 w 11767083"/>
              <a:gd name="connsiteY6" fmla="*/ 1470072 h 2922756"/>
              <a:gd name="connsiteX0" fmla="*/ 0 w 11767083"/>
              <a:gd name="connsiteY0" fmla="*/ 1574346 h 2922756"/>
              <a:gd name="connsiteX1" fmla="*/ 1902404 w 11767083"/>
              <a:gd name="connsiteY1" fmla="*/ 149272 h 2922756"/>
              <a:gd name="connsiteX2" fmla="*/ 3781382 w 11767083"/>
              <a:gd name="connsiteY2" fmla="*/ 1417491 h 2922756"/>
              <a:gd name="connsiteX3" fmla="*/ 5710989 w 11767083"/>
              <a:gd name="connsiteY3" fmla="*/ 2921883 h 2922756"/>
              <a:gd name="connsiteX4" fmla="*/ 7940842 w 11767083"/>
              <a:gd name="connsiteY4" fmla="*/ 1333714 h 2922756"/>
              <a:gd name="connsiteX5" fmla="*/ 10000211 w 11767083"/>
              <a:gd name="connsiteY5" fmla="*/ 437 h 2922756"/>
              <a:gd name="connsiteX6" fmla="*/ 11767083 w 11767083"/>
              <a:gd name="connsiteY6" fmla="*/ 1470072 h 2922756"/>
              <a:gd name="connsiteX0" fmla="*/ 0 w 11767083"/>
              <a:gd name="connsiteY0" fmla="*/ 1574412 h 2922920"/>
              <a:gd name="connsiteX1" fmla="*/ 1902404 w 11767083"/>
              <a:gd name="connsiteY1" fmla="*/ 149338 h 2922920"/>
              <a:gd name="connsiteX2" fmla="*/ 3781382 w 11767083"/>
              <a:gd name="connsiteY2" fmla="*/ 1417557 h 2922920"/>
              <a:gd name="connsiteX3" fmla="*/ 5710989 w 11767083"/>
              <a:gd name="connsiteY3" fmla="*/ 2921949 h 2922920"/>
              <a:gd name="connsiteX4" fmla="*/ 7940842 w 11767083"/>
              <a:gd name="connsiteY4" fmla="*/ 1333780 h 2922920"/>
              <a:gd name="connsiteX5" fmla="*/ 10000211 w 11767083"/>
              <a:gd name="connsiteY5" fmla="*/ 503 h 2922920"/>
              <a:gd name="connsiteX6" fmla="*/ 11767083 w 11767083"/>
              <a:gd name="connsiteY6" fmla="*/ 1470138 h 2922920"/>
              <a:gd name="connsiteX0" fmla="*/ 0 w 11767083"/>
              <a:gd name="connsiteY0" fmla="*/ 1574412 h 2922920"/>
              <a:gd name="connsiteX1" fmla="*/ 1716957 w 11767083"/>
              <a:gd name="connsiteY1" fmla="*/ 149338 h 2922920"/>
              <a:gd name="connsiteX2" fmla="*/ 3781382 w 11767083"/>
              <a:gd name="connsiteY2" fmla="*/ 1417557 h 2922920"/>
              <a:gd name="connsiteX3" fmla="*/ 5710989 w 11767083"/>
              <a:gd name="connsiteY3" fmla="*/ 2921949 h 2922920"/>
              <a:gd name="connsiteX4" fmla="*/ 7940842 w 11767083"/>
              <a:gd name="connsiteY4" fmla="*/ 1333780 h 2922920"/>
              <a:gd name="connsiteX5" fmla="*/ 10000211 w 11767083"/>
              <a:gd name="connsiteY5" fmla="*/ 503 h 2922920"/>
              <a:gd name="connsiteX6" fmla="*/ 11767083 w 11767083"/>
              <a:gd name="connsiteY6" fmla="*/ 1470138 h 2922920"/>
              <a:gd name="connsiteX0" fmla="*/ 0 w 11767083"/>
              <a:gd name="connsiteY0" fmla="*/ 1574412 h 2922920"/>
              <a:gd name="connsiteX1" fmla="*/ 1716957 w 11767083"/>
              <a:gd name="connsiteY1" fmla="*/ 149338 h 2922920"/>
              <a:gd name="connsiteX2" fmla="*/ 3781382 w 11767083"/>
              <a:gd name="connsiteY2" fmla="*/ 1417557 h 2922920"/>
              <a:gd name="connsiteX3" fmla="*/ 5710989 w 11767083"/>
              <a:gd name="connsiteY3" fmla="*/ 2921949 h 2922920"/>
              <a:gd name="connsiteX4" fmla="*/ 7940842 w 11767083"/>
              <a:gd name="connsiteY4" fmla="*/ 1333780 h 2922920"/>
              <a:gd name="connsiteX5" fmla="*/ 10000211 w 11767083"/>
              <a:gd name="connsiteY5" fmla="*/ 503 h 2922920"/>
              <a:gd name="connsiteX6" fmla="*/ 11767083 w 11767083"/>
              <a:gd name="connsiteY6" fmla="*/ 1470138 h 2922920"/>
              <a:gd name="connsiteX0" fmla="*/ 0 w 11767083"/>
              <a:gd name="connsiteY0" fmla="*/ 1574412 h 2922920"/>
              <a:gd name="connsiteX1" fmla="*/ 1716957 w 11767083"/>
              <a:gd name="connsiteY1" fmla="*/ 149338 h 2922920"/>
              <a:gd name="connsiteX2" fmla="*/ 3781382 w 11767083"/>
              <a:gd name="connsiteY2" fmla="*/ 1417557 h 2922920"/>
              <a:gd name="connsiteX3" fmla="*/ 5710989 w 11767083"/>
              <a:gd name="connsiteY3" fmla="*/ 2921949 h 2922920"/>
              <a:gd name="connsiteX4" fmla="*/ 7940842 w 11767083"/>
              <a:gd name="connsiteY4" fmla="*/ 1333780 h 2922920"/>
              <a:gd name="connsiteX5" fmla="*/ 10000211 w 11767083"/>
              <a:gd name="connsiteY5" fmla="*/ 503 h 2922920"/>
              <a:gd name="connsiteX6" fmla="*/ 11767083 w 11767083"/>
              <a:gd name="connsiteY6" fmla="*/ 1470138 h 2922920"/>
              <a:gd name="connsiteX0" fmla="*/ 0 w 11767083"/>
              <a:gd name="connsiteY0" fmla="*/ 1574337 h 2804294"/>
              <a:gd name="connsiteX1" fmla="*/ 1716957 w 11767083"/>
              <a:gd name="connsiteY1" fmla="*/ 149263 h 2804294"/>
              <a:gd name="connsiteX2" fmla="*/ 3781382 w 11767083"/>
              <a:gd name="connsiteY2" fmla="*/ 1417482 h 2804294"/>
              <a:gd name="connsiteX3" fmla="*/ 5710989 w 11767083"/>
              <a:gd name="connsiteY3" fmla="*/ 2803340 h 2804294"/>
              <a:gd name="connsiteX4" fmla="*/ 7940842 w 11767083"/>
              <a:gd name="connsiteY4" fmla="*/ 1333705 h 2804294"/>
              <a:gd name="connsiteX5" fmla="*/ 10000211 w 11767083"/>
              <a:gd name="connsiteY5" fmla="*/ 428 h 2804294"/>
              <a:gd name="connsiteX6" fmla="*/ 11767083 w 11767083"/>
              <a:gd name="connsiteY6" fmla="*/ 1470063 h 2804294"/>
              <a:gd name="connsiteX0" fmla="*/ 0 w 11767083"/>
              <a:gd name="connsiteY0" fmla="*/ 1591262 h 2821221"/>
              <a:gd name="connsiteX1" fmla="*/ 1716957 w 11767083"/>
              <a:gd name="connsiteY1" fmla="*/ 166188 h 2821221"/>
              <a:gd name="connsiteX2" fmla="*/ 3781382 w 11767083"/>
              <a:gd name="connsiteY2" fmla="*/ 1434407 h 2821221"/>
              <a:gd name="connsiteX3" fmla="*/ 5710989 w 11767083"/>
              <a:gd name="connsiteY3" fmla="*/ 2820265 h 2821221"/>
              <a:gd name="connsiteX4" fmla="*/ 7940842 w 11767083"/>
              <a:gd name="connsiteY4" fmla="*/ 1350630 h 2821221"/>
              <a:gd name="connsiteX5" fmla="*/ 9888942 w 11767083"/>
              <a:gd name="connsiteY5" fmla="*/ 420 h 2821221"/>
              <a:gd name="connsiteX6" fmla="*/ 11767083 w 11767083"/>
              <a:gd name="connsiteY6" fmla="*/ 1486988 h 2821221"/>
              <a:gd name="connsiteX0" fmla="*/ 0 w 11767083"/>
              <a:gd name="connsiteY0" fmla="*/ 1692827 h 2922801"/>
              <a:gd name="connsiteX1" fmla="*/ 1716957 w 11767083"/>
              <a:gd name="connsiteY1" fmla="*/ 267753 h 2922801"/>
              <a:gd name="connsiteX2" fmla="*/ 3781382 w 11767083"/>
              <a:gd name="connsiteY2" fmla="*/ 1535972 h 2922801"/>
              <a:gd name="connsiteX3" fmla="*/ 5710989 w 11767083"/>
              <a:gd name="connsiteY3" fmla="*/ 2921830 h 2922801"/>
              <a:gd name="connsiteX4" fmla="*/ 7940842 w 11767083"/>
              <a:gd name="connsiteY4" fmla="*/ 1452195 h 2922801"/>
              <a:gd name="connsiteX5" fmla="*/ 9888942 w 11767083"/>
              <a:gd name="connsiteY5" fmla="*/ 385 h 2922801"/>
              <a:gd name="connsiteX6" fmla="*/ 11767083 w 11767083"/>
              <a:gd name="connsiteY6" fmla="*/ 1588553 h 2922801"/>
              <a:gd name="connsiteX0" fmla="*/ 0 w 11767083"/>
              <a:gd name="connsiteY0" fmla="*/ 1692862 h 2922921"/>
              <a:gd name="connsiteX1" fmla="*/ 1716957 w 11767083"/>
              <a:gd name="connsiteY1" fmla="*/ 267788 h 2922921"/>
              <a:gd name="connsiteX2" fmla="*/ 3781382 w 11767083"/>
              <a:gd name="connsiteY2" fmla="*/ 1536007 h 2922921"/>
              <a:gd name="connsiteX3" fmla="*/ 5710989 w 11767083"/>
              <a:gd name="connsiteY3" fmla="*/ 2921865 h 2922921"/>
              <a:gd name="connsiteX4" fmla="*/ 7940842 w 11767083"/>
              <a:gd name="connsiteY4" fmla="*/ 1452230 h 2922921"/>
              <a:gd name="connsiteX5" fmla="*/ 9888942 w 11767083"/>
              <a:gd name="connsiteY5" fmla="*/ 420 h 2922921"/>
              <a:gd name="connsiteX6" fmla="*/ 11767083 w 11767083"/>
              <a:gd name="connsiteY6" fmla="*/ 1588588 h 2922921"/>
              <a:gd name="connsiteX0" fmla="*/ 0 w 11767083"/>
              <a:gd name="connsiteY0" fmla="*/ 1692862 h 2922921"/>
              <a:gd name="connsiteX1" fmla="*/ 1716957 w 11767083"/>
              <a:gd name="connsiteY1" fmla="*/ 267788 h 2922921"/>
              <a:gd name="connsiteX2" fmla="*/ 3781382 w 11767083"/>
              <a:gd name="connsiteY2" fmla="*/ 1536007 h 2922921"/>
              <a:gd name="connsiteX3" fmla="*/ 5710989 w 11767083"/>
              <a:gd name="connsiteY3" fmla="*/ 2921865 h 2922921"/>
              <a:gd name="connsiteX4" fmla="*/ 7940842 w 11767083"/>
              <a:gd name="connsiteY4" fmla="*/ 1452230 h 2922921"/>
              <a:gd name="connsiteX5" fmla="*/ 9888942 w 11767083"/>
              <a:gd name="connsiteY5" fmla="*/ 420 h 2922921"/>
              <a:gd name="connsiteX6" fmla="*/ 11767083 w 11767083"/>
              <a:gd name="connsiteY6" fmla="*/ 1588588 h 2922921"/>
              <a:gd name="connsiteX0" fmla="*/ 0 w 11767083"/>
              <a:gd name="connsiteY0" fmla="*/ 1692862 h 2921872"/>
              <a:gd name="connsiteX1" fmla="*/ 1716957 w 11767083"/>
              <a:gd name="connsiteY1" fmla="*/ 267788 h 2921872"/>
              <a:gd name="connsiteX2" fmla="*/ 3781382 w 11767083"/>
              <a:gd name="connsiteY2" fmla="*/ 1536007 h 2921872"/>
              <a:gd name="connsiteX3" fmla="*/ 5710989 w 11767083"/>
              <a:gd name="connsiteY3" fmla="*/ 2921865 h 2921872"/>
              <a:gd name="connsiteX4" fmla="*/ 7940842 w 11767083"/>
              <a:gd name="connsiteY4" fmla="*/ 1452230 h 2921872"/>
              <a:gd name="connsiteX5" fmla="*/ 9888942 w 11767083"/>
              <a:gd name="connsiteY5" fmla="*/ 420 h 2921872"/>
              <a:gd name="connsiteX6" fmla="*/ 11767083 w 11767083"/>
              <a:gd name="connsiteY6" fmla="*/ 1588588 h 2921872"/>
              <a:gd name="connsiteX0" fmla="*/ 0 w 11767083"/>
              <a:gd name="connsiteY0" fmla="*/ 1692471 h 2921481"/>
              <a:gd name="connsiteX1" fmla="*/ 1716957 w 11767083"/>
              <a:gd name="connsiteY1" fmla="*/ 267397 h 2921481"/>
              <a:gd name="connsiteX2" fmla="*/ 3781382 w 11767083"/>
              <a:gd name="connsiteY2" fmla="*/ 1535616 h 2921481"/>
              <a:gd name="connsiteX3" fmla="*/ 5710989 w 11767083"/>
              <a:gd name="connsiteY3" fmla="*/ 2921474 h 2921481"/>
              <a:gd name="connsiteX4" fmla="*/ 7940842 w 11767083"/>
              <a:gd name="connsiteY4" fmla="*/ 1451839 h 2921481"/>
              <a:gd name="connsiteX5" fmla="*/ 9888942 w 11767083"/>
              <a:gd name="connsiteY5" fmla="*/ 29 h 2921481"/>
              <a:gd name="connsiteX6" fmla="*/ 11767083 w 11767083"/>
              <a:gd name="connsiteY6" fmla="*/ 1588197 h 2921481"/>
              <a:gd name="connsiteX0" fmla="*/ 0 w 11767083"/>
              <a:gd name="connsiteY0" fmla="*/ 1692470 h 2921480"/>
              <a:gd name="connsiteX1" fmla="*/ 1716957 w 11767083"/>
              <a:gd name="connsiteY1" fmla="*/ 267396 h 2921480"/>
              <a:gd name="connsiteX2" fmla="*/ 3781382 w 11767083"/>
              <a:gd name="connsiteY2" fmla="*/ 1535615 h 2921480"/>
              <a:gd name="connsiteX3" fmla="*/ 5710989 w 11767083"/>
              <a:gd name="connsiteY3" fmla="*/ 2921473 h 2921480"/>
              <a:gd name="connsiteX4" fmla="*/ 7940842 w 11767083"/>
              <a:gd name="connsiteY4" fmla="*/ 1451838 h 2921480"/>
              <a:gd name="connsiteX5" fmla="*/ 9888942 w 11767083"/>
              <a:gd name="connsiteY5" fmla="*/ 28 h 2921480"/>
              <a:gd name="connsiteX6" fmla="*/ 11767083 w 11767083"/>
              <a:gd name="connsiteY6" fmla="*/ 1588196 h 2921480"/>
              <a:gd name="connsiteX0" fmla="*/ 0 w 11767083"/>
              <a:gd name="connsiteY0" fmla="*/ 1692468 h 2921477"/>
              <a:gd name="connsiteX1" fmla="*/ 1716957 w 11767083"/>
              <a:gd name="connsiteY1" fmla="*/ 267394 h 2921477"/>
              <a:gd name="connsiteX2" fmla="*/ 3781382 w 11767083"/>
              <a:gd name="connsiteY2" fmla="*/ 1535613 h 2921477"/>
              <a:gd name="connsiteX3" fmla="*/ 5710989 w 11767083"/>
              <a:gd name="connsiteY3" fmla="*/ 2921471 h 2921477"/>
              <a:gd name="connsiteX4" fmla="*/ 7940842 w 11767083"/>
              <a:gd name="connsiteY4" fmla="*/ 1451836 h 2921477"/>
              <a:gd name="connsiteX5" fmla="*/ 10000211 w 11767083"/>
              <a:gd name="connsiteY5" fmla="*/ 26 h 2921477"/>
              <a:gd name="connsiteX6" fmla="*/ 11767083 w 11767083"/>
              <a:gd name="connsiteY6" fmla="*/ 1588194 h 2921477"/>
              <a:gd name="connsiteX0" fmla="*/ 0 w 11767083"/>
              <a:gd name="connsiteY0" fmla="*/ 1692470 h 2921480"/>
              <a:gd name="connsiteX1" fmla="*/ 1716957 w 11767083"/>
              <a:gd name="connsiteY1" fmla="*/ 267396 h 2921480"/>
              <a:gd name="connsiteX2" fmla="*/ 3781382 w 11767083"/>
              <a:gd name="connsiteY2" fmla="*/ 1535615 h 2921480"/>
              <a:gd name="connsiteX3" fmla="*/ 5710989 w 11767083"/>
              <a:gd name="connsiteY3" fmla="*/ 2921473 h 2921480"/>
              <a:gd name="connsiteX4" fmla="*/ 7940842 w 11767083"/>
              <a:gd name="connsiteY4" fmla="*/ 1451838 h 2921480"/>
              <a:gd name="connsiteX5" fmla="*/ 10000211 w 11767083"/>
              <a:gd name="connsiteY5" fmla="*/ 28 h 2921480"/>
              <a:gd name="connsiteX6" fmla="*/ 11767083 w 11767083"/>
              <a:gd name="connsiteY6" fmla="*/ 1588196 h 2921480"/>
              <a:gd name="connsiteX0" fmla="*/ 0 w 11767083"/>
              <a:gd name="connsiteY0" fmla="*/ 1692471 h 2921481"/>
              <a:gd name="connsiteX1" fmla="*/ 1716957 w 11767083"/>
              <a:gd name="connsiteY1" fmla="*/ 267397 h 2921481"/>
              <a:gd name="connsiteX2" fmla="*/ 3781382 w 11767083"/>
              <a:gd name="connsiteY2" fmla="*/ 1535616 h 2921481"/>
              <a:gd name="connsiteX3" fmla="*/ 5710989 w 11767083"/>
              <a:gd name="connsiteY3" fmla="*/ 2921474 h 2921481"/>
              <a:gd name="connsiteX4" fmla="*/ 7940842 w 11767083"/>
              <a:gd name="connsiteY4" fmla="*/ 1451839 h 2921481"/>
              <a:gd name="connsiteX5" fmla="*/ 10000211 w 11767083"/>
              <a:gd name="connsiteY5" fmla="*/ 29 h 2921481"/>
              <a:gd name="connsiteX6" fmla="*/ 11767083 w 11767083"/>
              <a:gd name="connsiteY6" fmla="*/ 1588197 h 2921481"/>
              <a:gd name="connsiteX0" fmla="*/ 0 w 11767083"/>
              <a:gd name="connsiteY0" fmla="*/ 1472341 h 2701350"/>
              <a:gd name="connsiteX1" fmla="*/ 1716957 w 11767083"/>
              <a:gd name="connsiteY1" fmla="*/ 47267 h 2701350"/>
              <a:gd name="connsiteX2" fmla="*/ 3781382 w 11767083"/>
              <a:gd name="connsiteY2" fmla="*/ 1315486 h 2701350"/>
              <a:gd name="connsiteX3" fmla="*/ 5710989 w 11767083"/>
              <a:gd name="connsiteY3" fmla="*/ 2701344 h 2701350"/>
              <a:gd name="connsiteX4" fmla="*/ 7940842 w 11767083"/>
              <a:gd name="connsiteY4" fmla="*/ 1231709 h 2701350"/>
              <a:gd name="connsiteX5" fmla="*/ 9981666 w 11767083"/>
              <a:gd name="connsiteY5" fmla="*/ 32 h 2701350"/>
              <a:gd name="connsiteX6" fmla="*/ 11767083 w 11767083"/>
              <a:gd name="connsiteY6" fmla="*/ 1368067 h 2701350"/>
              <a:gd name="connsiteX0" fmla="*/ 0 w 11767083"/>
              <a:gd name="connsiteY0" fmla="*/ 1472345 h 2701355"/>
              <a:gd name="connsiteX1" fmla="*/ 1716957 w 11767083"/>
              <a:gd name="connsiteY1" fmla="*/ 47271 h 2701355"/>
              <a:gd name="connsiteX2" fmla="*/ 3781382 w 11767083"/>
              <a:gd name="connsiteY2" fmla="*/ 1315490 h 2701355"/>
              <a:gd name="connsiteX3" fmla="*/ 5710989 w 11767083"/>
              <a:gd name="connsiteY3" fmla="*/ 2701348 h 2701355"/>
              <a:gd name="connsiteX4" fmla="*/ 7940842 w 11767083"/>
              <a:gd name="connsiteY4" fmla="*/ 1231713 h 2701355"/>
              <a:gd name="connsiteX5" fmla="*/ 9981666 w 11767083"/>
              <a:gd name="connsiteY5" fmla="*/ 36 h 2701355"/>
              <a:gd name="connsiteX6" fmla="*/ 11767083 w 11767083"/>
              <a:gd name="connsiteY6" fmla="*/ 1368071 h 270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67083" h="2701355">
                <a:moveTo>
                  <a:pt x="0" y="1472345"/>
                </a:moveTo>
                <a:cubicBezTo>
                  <a:pt x="5347" y="1488386"/>
                  <a:pt x="419114" y="56479"/>
                  <a:pt x="1716957" y="47271"/>
                </a:cubicBezTo>
                <a:cubicBezTo>
                  <a:pt x="3014800" y="38063"/>
                  <a:pt x="3319704" y="754610"/>
                  <a:pt x="3781382" y="1315490"/>
                </a:cubicBezTo>
                <a:cubicBezTo>
                  <a:pt x="4243060" y="1876370"/>
                  <a:pt x="4609760" y="2698378"/>
                  <a:pt x="5710989" y="2701348"/>
                </a:cubicBezTo>
                <a:cubicBezTo>
                  <a:pt x="6812218" y="2704318"/>
                  <a:pt x="7433054" y="1783532"/>
                  <a:pt x="7940842" y="1231713"/>
                </a:cubicBezTo>
                <a:cubicBezTo>
                  <a:pt x="8448630" y="679894"/>
                  <a:pt x="8701634" y="-5756"/>
                  <a:pt x="9981666" y="36"/>
                </a:cubicBezTo>
                <a:cubicBezTo>
                  <a:pt x="11261698" y="5828"/>
                  <a:pt x="11767083" y="1368071"/>
                  <a:pt x="11767083" y="1368071"/>
                </a:cubicBezTo>
              </a:path>
            </a:pathLst>
          </a:custGeom>
          <a:noFill/>
          <a:ln w="28575"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24"/>
          </a:p>
        </p:txBody>
      </p:sp>
      <p:sp>
        <p:nvSpPr>
          <p:cNvPr id="4" name="Rectangle 3"/>
          <p:cNvSpPr/>
          <p:nvPr/>
        </p:nvSpPr>
        <p:spPr bwMode="auto">
          <a:xfrm>
            <a:off x="33635" y="1045653"/>
            <a:ext cx="1538057" cy="3358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582930" y="1045653"/>
            <a:ext cx="1552513" cy="3358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p:cNvPicPr>
            <a:picLocks noChangeAspect="1"/>
          </p:cNvPicPr>
          <p:nvPr/>
        </p:nvPicPr>
        <p:blipFill>
          <a:blip r:embed="rId3">
            <a:lum bright="100000"/>
          </a:blip>
          <a:stretch>
            <a:fillRect/>
          </a:stretch>
        </p:blipFill>
        <p:spPr>
          <a:xfrm>
            <a:off x="5962646" y="2026011"/>
            <a:ext cx="221946" cy="304383"/>
          </a:xfrm>
          <a:prstGeom prst="rect">
            <a:avLst/>
          </a:prstGeom>
        </p:spPr>
      </p:pic>
      <p:sp>
        <p:nvSpPr>
          <p:cNvPr id="73" name="Oval 72"/>
          <p:cNvSpPr/>
          <p:nvPr/>
        </p:nvSpPr>
        <p:spPr bwMode="auto">
          <a:xfrm>
            <a:off x="1322366" y="1478974"/>
            <a:ext cx="605087" cy="605087"/>
          </a:xfrm>
          <a:prstGeom prst="ellipse">
            <a:avLst/>
          </a:prstGeom>
          <a:solidFill>
            <a:schemeClr val="accent1"/>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89" name="Oval 88"/>
          <p:cNvSpPr/>
          <p:nvPr/>
        </p:nvSpPr>
        <p:spPr bwMode="auto">
          <a:xfrm>
            <a:off x="7204031" y="1498040"/>
            <a:ext cx="605087" cy="605087"/>
          </a:xfrm>
          <a:prstGeom prst="ellipse">
            <a:avLst/>
          </a:prstGeom>
          <a:solidFill>
            <a:schemeClr val="accent1"/>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633997" y="1657556"/>
            <a:ext cx="1815260" cy="1809889"/>
          </a:xfrm>
          <a:prstGeom prst="ellipse">
            <a:avLst/>
          </a:prstGeom>
          <a:ln w="28575">
            <a:solidFill>
              <a:schemeClr val="tx1"/>
            </a:solidFill>
          </a:ln>
        </p:spPr>
      </p:pic>
      <p:sp>
        <p:nvSpPr>
          <p:cNvPr id="45" name="TextBox 44"/>
          <p:cNvSpPr txBox="1"/>
          <p:nvPr/>
        </p:nvSpPr>
        <p:spPr>
          <a:xfrm>
            <a:off x="4451091" y="3957205"/>
            <a:ext cx="1585819" cy="404952"/>
          </a:xfrm>
          <a:prstGeom prst="rect">
            <a:avLst/>
          </a:prstGeom>
          <a:noFill/>
        </p:spPr>
        <p:txBody>
          <a:bodyPr wrap="square" lIns="137141" tIns="109713" rIns="137141" bIns="109713" rtlCol="0">
            <a:spAutoFit/>
          </a:bodyPr>
          <a:lstStyle/>
          <a:p>
            <a:pPr algn="ctr" defTabSz="685739">
              <a:lnSpc>
                <a:spcPct val="90000"/>
              </a:lnSpc>
              <a:spcAft>
                <a:spcPts val="450"/>
              </a:spcAft>
              <a:defRPr/>
            </a:pPr>
            <a:r>
              <a:rPr lang="en-US" sz="1324" kern="0">
                <a:gradFill>
                  <a:gsLst>
                    <a:gs pos="2917">
                      <a:schemeClr val="tx1"/>
                    </a:gs>
                    <a:gs pos="30000">
                      <a:schemeClr val="tx1"/>
                    </a:gs>
                  </a:gsLst>
                  <a:lin ang="5400000" scaled="0"/>
                </a:gradFill>
              </a:rPr>
              <a:t>Mobile</a:t>
            </a:r>
          </a:p>
        </p:txBody>
      </p:sp>
      <p:sp>
        <p:nvSpPr>
          <p:cNvPr id="47" name="TextBox 46"/>
          <p:cNvSpPr txBox="1"/>
          <p:nvPr/>
        </p:nvSpPr>
        <p:spPr>
          <a:xfrm>
            <a:off x="5452075" y="1544019"/>
            <a:ext cx="1163700" cy="588336"/>
          </a:xfrm>
          <a:prstGeom prst="rect">
            <a:avLst/>
          </a:prstGeom>
          <a:noFill/>
        </p:spPr>
        <p:txBody>
          <a:bodyPr wrap="square" lIns="137141" tIns="109713" rIns="137141" bIns="109713" rtlCol="0">
            <a:spAutoFit/>
          </a:bodyPr>
          <a:lstStyle/>
          <a:p>
            <a:pPr algn="ctr" defTabSz="685739">
              <a:lnSpc>
                <a:spcPct val="90000"/>
              </a:lnSpc>
              <a:spcAft>
                <a:spcPts val="450"/>
              </a:spcAft>
              <a:defRPr/>
            </a:pPr>
            <a:r>
              <a:rPr lang="en-US" sz="1324" kern="0">
                <a:gradFill>
                  <a:gsLst>
                    <a:gs pos="2917">
                      <a:schemeClr val="tx1"/>
                    </a:gs>
                    <a:gs pos="30000">
                      <a:schemeClr val="tx1"/>
                    </a:gs>
                  </a:gsLst>
                  <a:lin ang="5400000" scaled="0"/>
                </a:gradFill>
              </a:rPr>
              <a:t>Connected field service</a:t>
            </a:r>
          </a:p>
        </p:txBody>
      </p:sp>
      <p:sp>
        <p:nvSpPr>
          <p:cNvPr id="48" name="TextBox 47"/>
          <p:cNvSpPr txBox="1"/>
          <p:nvPr/>
        </p:nvSpPr>
        <p:spPr>
          <a:xfrm>
            <a:off x="837550" y="994976"/>
            <a:ext cx="1493908" cy="588336"/>
          </a:xfrm>
          <a:prstGeom prst="rect">
            <a:avLst/>
          </a:prstGeom>
          <a:noFill/>
        </p:spPr>
        <p:txBody>
          <a:bodyPr wrap="square" lIns="137141" tIns="109713" rIns="137141" bIns="109713" rtlCol="0">
            <a:spAutoFit/>
          </a:bodyPr>
          <a:lstStyle/>
          <a:p>
            <a:pPr algn="ctr" defTabSz="685739">
              <a:lnSpc>
                <a:spcPct val="90000"/>
              </a:lnSpc>
              <a:spcAft>
                <a:spcPts val="450"/>
              </a:spcAft>
              <a:defRPr/>
            </a:pPr>
            <a:r>
              <a:rPr lang="en-US" sz="1324" kern="0">
                <a:gradFill>
                  <a:gsLst>
                    <a:gs pos="2917">
                      <a:schemeClr val="tx1"/>
                    </a:gs>
                    <a:gs pos="30000">
                      <a:schemeClr val="tx1"/>
                    </a:gs>
                  </a:gsLst>
                  <a:lin ang="5400000" scaled="0"/>
                </a:gradFill>
              </a:rPr>
              <a:t>Contract management</a:t>
            </a:r>
          </a:p>
        </p:txBody>
      </p:sp>
      <p:sp>
        <p:nvSpPr>
          <p:cNvPr id="49" name="TextBox 48"/>
          <p:cNvSpPr txBox="1"/>
          <p:nvPr/>
        </p:nvSpPr>
        <p:spPr>
          <a:xfrm>
            <a:off x="2985641" y="3958625"/>
            <a:ext cx="1585819" cy="588336"/>
          </a:xfrm>
          <a:prstGeom prst="rect">
            <a:avLst/>
          </a:prstGeom>
          <a:noFill/>
        </p:spPr>
        <p:txBody>
          <a:bodyPr wrap="square" lIns="137141" tIns="109713" rIns="137141" bIns="109713" rtlCol="0">
            <a:spAutoFit/>
          </a:bodyPr>
          <a:lstStyle/>
          <a:p>
            <a:pPr algn="ctr" defTabSz="685739">
              <a:lnSpc>
                <a:spcPct val="90000"/>
              </a:lnSpc>
              <a:spcAft>
                <a:spcPts val="450"/>
              </a:spcAft>
              <a:defRPr/>
            </a:pPr>
            <a:r>
              <a:rPr lang="en-US" sz="1324" kern="0">
                <a:gradFill>
                  <a:gsLst>
                    <a:gs pos="2917">
                      <a:schemeClr val="tx1"/>
                    </a:gs>
                    <a:gs pos="30000">
                      <a:schemeClr val="tx1"/>
                    </a:gs>
                  </a:gsLst>
                  <a:lin ang="5400000" scaled="0"/>
                </a:gradFill>
              </a:rPr>
              <a:t>Inventory management</a:t>
            </a:r>
          </a:p>
        </p:txBody>
      </p:sp>
      <p:pic>
        <p:nvPicPr>
          <p:cNvPr id="25" name="Picture 2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598944" y="2177674"/>
            <a:ext cx="1815260" cy="1815261"/>
          </a:xfrm>
          <a:prstGeom prst="ellipse">
            <a:avLst/>
          </a:prstGeom>
          <a:ln w="28575">
            <a:solidFill>
              <a:schemeClr val="tx1"/>
            </a:solidFill>
          </a:ln>
        </p:spPr>
      </p:pic>
      <p:pic>
        <p:nvPicPr>
          <p:cNvPr id="2" name="Picture 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17279" y="2191278"/>
            <a:ext cx="1815260" cy="1815260"/>
          </a:xfrm>
          <a:prstGeom prst="ellipse">
            <a:avLst/>
          </a:prstGeom>
          <a:ln w="28575">
            <a:solidFill>
              <a:schemeClr val="tx1"/>
            </a:solidFill>
          </a:ln>
        </p:spPr>
      </p:pic>
      <p:sp>
        <p:nvSpPr>
          <p:cNvPr id="46" name="Freeform 45"/>
          <p:cNvSpPr>
            <a:spLocks/>
          </p:cNvSpPr>
          <p:nvPr/>
        </p:nvSpPr>
        <p:spPr bwMode="auto">
          <a:xfrm rot="11321118" flipV="1">
            <a:off x="1926927" y="1806843"/>
            <a:ext cx="57690" cy="12232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fontAlgn="base">
              <a:lnSpc>
                <a:spcPct val="90000"/>
              </a:lnSpc>
              <a:spcBef>
                <a:spcPct val="0"/>
              </a:spcBef>
              <a:spcAft>
                <a:spcPct val="0"/>
              </a:spcAft>
            </a:pPr>
            <a:endParaRPr lang="en-US" sz="1765" kern="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p:cNvSpPr/>
          <p:nvPr/>
        </p:nvSpPr>
        <p:spPr bwMode="auto">
          <a:xfrm>
            <a:off x="2546653" y="2218553"/>
            <a:ext cx="605087" cy="605087"/>
          </a:xfrm>
          <a:prstGeom prst="ellipse">
            <a:avLst/>
          </a:prstGeom>
          <a:solidFill>
            <a:schemeClr val="accent1"/>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52"/>
          <p:cNvSpPr>
            <a:spLocks/>
          </p:cNvSpPr>
          <p:nvPr/>
        </p:nvSpPr>
        <p:spPr bwMode="auto">
          <a:xfrm rot="3221118" flipV="1">
            <a:off x="2600026" y="2187571"/>
            <a:ext cx="57690" cy="12232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fontAlgn="base">
              <a:lnSpc>
                <a:spcPct val="90000"/>
              </a:lnSpc>
              <a:spcBef>
                <a:spcPct val="0"/>
              </a:spcBef>
              <a:spcAft>
                <a:spcPct val="0"/>
              </a:spcAft>
            </a:pPr>
            <a:endParaRPr lang="en-US" sz="1765" kern="0">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53"/>
          <p:cNvSpPr>
            <a:spLocks/>
          </p:cNvSpPr>
          <p:nvPr/>
        </p:nvSpPr>
        <p:spPr bwMode="auto">
          <a:xfrm rot="14021118" flipV="1">
            <a:off x="3019119" y="2749563"/>
            <a:ext cx="57690" cy="12232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fontAlgn="base">
              <a:lnSpc>
                <a:spcPct val="90000"/>
              </a:lnSpc>
              <a:spcBef>
                <a:spcPct val="0"/>
              </a:spcBef>
              <a:spcAft>
                <a:spcPct val="0"/>
              </a:spcAft>
            </a:pPr>
            <a:endParaRPr lang="en-US" sz="1765" kern="0">
              <a:gradFill>
                <a:gsLst>
                  <a:gs pos="0">
                    <a:srgbClr val="FFFFFF"/>
                  </a:gs>
                  <a:gs pos="100000">
                    <a:srgbClr val="FFFFFF"/>
                  </a:gs>
                </a:gsLst>
                <a:lin ang="5400000" scaled="0"/>
              </a:gradFill>
              <a:ea typeface="Segoe UI" pitchFamily="34" charset="0"/>
              <a:cs typeface="Segoe UI" pitchFamily="34" charset="0"/>
            </a:endParaRPr>
          </a:p>
        </p:txBody>
      </p:sp>
      <p:sp>
        <p:nvSpPr>
          <p:cNvPr id="95" name="Oval 94"/>
          <p:cNvSpPr/>
          <p:nvPr/>
        </p:nvSpPr>
        <p:spPr bwMode="auto">
          <a:xfrm>
            <a:off x="3476007" y="3414985"/>
            <a:ext cx="605087" cy="605087"/>
          </a:xfrm>
          <a:prstGeom prst="ellipse">
            <a:avLst/>
          </a:prstGeom>
          <a:solidFill>
            <a:schemeClr val="accent1"/>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7"/>
          <a:stretch>
            <a:fillRect/>
          </a:stretch>
        </p:blipFill>
        <p:spPr>
          <a:xfrm>
            <a:off x="3676444" y="3580048"/>
            <a:ext cx="204215" cy="257956"/>
          </a:xfrm>
          <a:prstGeom prst="rect">
            <a:avLst/>
          </a:prstGeom>
        </p:spPr>
      </p:pic>
      <p:sp>
        <p:nvSpPr>
          <p:cNvPr id="55" name="Freeform 54"/>
          <p:cNvSpPr>
            <a:spLocks/>
          </p:cNvSpPr>
          <p:nvPr/>
        </p:nvSpPr>
        <p:spPr bwMode="auto">
          <a:xfrm rot="3221118" flipV="1">
            <a:off x="3501203" y="3425761"/>
            <a:ext cx="57690" cy="12232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fontAlgn="base">
              <a:lnSpc>
                <a:spcPct val="90000"/>
              </a:lnSpc>
              <a:spcBef>
                <a:spcPct val="0"/>
              </a:spcBef>
              <a:spcAft>
                <a:spcPct val="0"/>
              </a:spcAft>
            </a:pPr>
            <a:endParaRPr lang="en-US" sz="1765" kern="0">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55"/>
          <p:cNvSpPr>
            <a:spLocks/>
          </p:cNvSpPr>
          <p:nvPr/>
        </p:nvSpPr>
        <p:spPr bwMode="auto">
          <a:xfrm rot="13121118" flipV="1">
            <a:off x="4065580" y="3830905"/>
            <a:ext cx="57690" cy="12232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fontAlgn="base">
              <a:lnSpc>
                <a:spcPct val="90000"/>
              </a:lnSpc>
              <a:spcBef>
                <a:spcPct val="0"/>
              </a:spcBef>
              <a:spcAft>
                <a:spcPct val="0"/>
              </a:spcAft>
            </a:pPr>
            <a:endParaRPr lang="en-US" sz="1765" kern="0">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p:cNvSpPr/>
          <p:nvPr/>
        </p:nvSpPr>
        <p:spPr bwMode="auto">
          <a:xfrm>
            <a:off x="5841487" y="2303830"/>
            <a:ext cx="605087" cy="605087"/>
          </a:xfrm>
          <a:prstGeom prst="ellipse">
            <a:avLst/>
          </a:prstGeom>
          <a:solidFill>
            <a:schemeClr val="accent1"/>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56"/>
          <p:cNvSpPr>
            <a:spLocks/>
          </p:cNvSpPr>
          <p:nvPr/>
        </p:nvSpPr>
        <p:spPr bwMode="auto">
          <a:xfrm rot="18521118" flipV="1">
            <a:off x="5942452" y="2854275"/>
            <a:ext cx="57690" cy="12232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fontAlgn="base">
              <a:lnSpc>
                <a:spcPct val="90000"/>
              </a:lnSpc>
              <a:spcBef>
                <a:spcPct val="0"/>
              </a:spcBef>
              <a:spcAft>
                <a:spcPct val="0"/>
              </a:spcAft>
            </a:pPr>
            <a:endParaRPr lang="en-US" sz="1765" kern="0">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57"/>
          <p:cNvSpPr>
            <a:spLocks/>
          </p:cNvSpPr>
          <p:nvPr/>
        </p:nvSpPr>
        <p:spPr bwMode="auto">
          <a:xfrm rot="7721118" flipV="1">
            <a:off x="6361761" y="2297919"/>
            <a:ext cx="57690" cy="12232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fontAlgn="base">
              <a:lnSpc>
                <a:spcPct val="90000"/>
              </a:lnSpc>
              <a:spcBef>
                <a:spcPct val="0"/>
              </a:spcBef>
              <a:spcAft>
                <a:spcPct val="0"/>
              </a:spcAft>
            </a:pPr>
            <a:endParaRPr lang="en-US" sz="1765" kern="0">
              <a:gradFill>
                <a:gsLst>
                  <a:gs pos="0">
                    <a:srgbClr val="FFFFFF"/>
                  </a:gs>
                  <a:gs pos="100000">
                    <a:srgbClr val="FFFFFF"/>
                  </a:gs>
                </a:gsLst>
                <a:lin ang="5400000" scaled="0"/>
              </a:gradFill>
              <a:ea typeface="Segoe UI" pitchFamily="34" charset="0"/>
              <a:cs typeface="Segoe UI" pitchFamily="34" charset="0"/>
            </a:endParaRPr>
          </a:p>
        </p:txBody>
      </p:sp>
      <p:sp>
        <p:nvSpPr>
          <p:cNvPr id="59" name="Freeform 58"/>
          <p:cNvSpPr>
            <a:spLocks/>
          </p:cNvSpPr>
          <p:nvPr/>
        </p:nvSpPr>
        <p:spPr bwMode="auto">
          <a:xfrm rot="21221118" flipV="1">
            <a:off x="7126977" y="1770029"/>
            <a:ext cx="57690" cy="12232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fontAlgn="base">
              <a:lnSpc>
                <a:spcPct val="90000"/>
              </a:lnSpc>
              <a:spcBef>
                <a:spcPct val="0"/>
              </a:spcBef>
              <a:spcAft>
                <a:spcPct val="0"/>
              </a:spcAft>
            </a:pPr>
            <a:endParaRPr lang="en-US" sz="1765" kern="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6713665" y="1021041"/>
            <a:ext cx="1585819" cy="588336"/>
          </a:xfrm>
          <a:prstGeom prst="rect">
            <a:avLst/>
          </a:prstGeom>
          <a:noFill/>
        </p:spPr>
        <p:txBody>
          <a:bodyPr wrap="square" lIns="137141" tIns="109713" rIns="137141" bIns="109713" rtlCol="0">
            <a:spAutoFit/>
          </a:bodyPr>
          <a:lstStyle/>
          <a:p>
            <a:pPr algn="ctr" defTabSz="685739">
              <a:lnSpc>
                <a:spcPct val="90000"/>
              </a:lnSpc>
              <a:spcAft>
                <a:spcPts val="450"/>
              </a:spcAft>
              <a:defRPr/>
            </a:pPr>
            <a:r>
              <a:rPr lang="en-US" sz="1324" kern="0">
                <a:gradFill>
                  <a:gsLst>
                    <a:gs pos="2917">
                      <a:schemeClr val="tx1"/>
                    </a:gs>
                    <a:gs pos="30000">
                      <a:schemeClr val="tx1"/>
                    </a:gs>
                  </a:gsLst>
                  <a:lin ang="5400000" scaled="0"/>
                </a:gradFill>
              </a:rPr>
              <a:t>Customer-centric experience</a:t>
            </a:r>
          </a:p>
        </p:txBody>
      </p:sp>
      <p:sp>
        <p:nvSpPr>
          <p:cNvPr id="60" name="Oval 59"/>
          <p:cNvSpPr/>
          <p:nvPr/>
        </p:nvSpPr>
        <p:spPr bwMode="auto">
          <a:xfrm>
            <a:off x="4941457" y="3422358"/>
            <a:ext cx="605087" cy="605087"/>
          </a:xfrm>
          <a:prstGeom prst="ellipse">
            <a:avLst/>
          </a:prstGeom>
          <a:solidFill>
            <a:schemeClr val="accent1"/>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61"/>
          <p:cNvSpPr>
            <a:spLocks/>
          </p:cNvSpPr>
          <p:nvPr/>
        </p:nvSpPr>
        <p:spPr bwMode="auto">
          <a:xfrm rot="20321118" flipV="1">
            <a:off x="4874595" y="3800725"/>
            <a:ext cx="57690" cy="12232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fontAlgn="base">
              <a:lnSpc>
                <a:spcPct val="90000"/>
              </a:lnSpc>
              <a:spcBef>
                <a:spcPct val="0"/>
              </a:spcBef>
              <a:spcAft>
                <a:spcPct val="0"/>
              </a:spcAft>
            </a:pPr>
            <a:endParaRPr lang="en-US" sz="1765" kern="0">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62"/>
          <p:cNvSpPr>
            <a:spLocks/>
          </p:cNvSpPr>
          <p:nvPr/>
        </p:nvSpPr>
        <p:spPr bwMode="auto">
          <a:xfrm rot="7721118" flipV="1">
            <a:off x="5455324" y="3407177"/>
            <a:ext cx="57690" cy="12232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fontAlgn="base">
              <a:lnSpc>
                <a:spcPct val="90000"/>
              </a:lnSpc>
              <a:spcBef>
                <a:spcPct val="0"/>
              </a:spcBef>
              <a:spcAft>
                <a:spcPct val="0"/>
              </a:spcAft>
            </a:pPr>
            <a:endParaRPr lang="en-US" sz="1765" kern="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p:cNvPicPr>
            <a:picLocks noChangeAspect="1"/>
          </p:cNvPicPr>
          <p:nvPr/>
        </p:nvPicPr>
        <p:blipFill>
          <a:blip r:embed="rId8">
            <a:lum bright="100000"/>
          </a:blip>
          <a:stretch>
            <a:fillRect/>
          </a:stretch>
        </p:blipFill>
        <p:spPr>
          <a:xfrm>
            <a:off x="7381696" y="1677416"/>
            <a:ext cx="250650" cy="191987"/>
          </a:xfrm>
          <a:prstGeom prst="rect">
            <a:avLst/>
          </a:prstGeom>
        </p:spPr>
      </p:pic>
      <p:sp>
        <p:nvSpPr>
          <p:cNvPr id="52" name="TextBox 51"/>
          <p:cNvSpPr txBox="1"/>
          <p:nvPr/>
        </p:nvSpPr>
        <p:spPr>
          <a:xfrm>
            <a:off x="2091359" y="1758334"/>
            <a:ext cx="1687967" cy="183384"/>
          </a:xfrm>
          <a:prstGeom prst="rect">
            <a:avLst/>
          </a:prstGeom>
          <a:noFill/>
        </p:spPr>
        <p:txBody>
          <a:bodyPr wrap="square" lIns="137141" tIns="0" rIns="137141" bIns="0" rtlCol="0">
            <a:spAutoFit/>
          </a:bodyPr>
          <a:lstStyle/>
          <a:p>
            <a:pPr algn="ctr" defTabSz="685739">
              <a:lnSpc>
                <a:spcPct val="90000"/>
              </a:lnSpc>
              <a:spcAft>
                <a:spcPts val="450"/>
              </a:spcAft>
              <a:defRPr/>
            </a:pPr>
            <a:r>
              <a:rPr lang="en-US" sz="1324" kern="0">
                <a:gradFill>
                  <a:gsLst>
                    <a:gs pos="2917">
                      <a:schemeClr val="tx1"/>
                    </a:gs>
                    <a:gs pos="30000">
                      <a:schemeClr val="tx1"/>
                    </a:gs>
                  </a:gsLst>
                  <a:lin ang="5400000" scaled="0"/>
                </a:gradFill>
              </a:rPr>
              <a:t>Schedule &amp; dispatch</a:t>
            </a:r>
          </a:p>
        </p:txBody>
      </p:sp>
      <p:pic>
        <p:nvPicPr>
          <p:cNvPr id="61" name="Picture 60"/>
          <p:cNvPicPr>
            <a:picLocks noChangeAspect="1"/>
          </p:cNvPicPr>
          <p:nvPr/>
        </p:nvPicPr>
        <p:blipFill>
          <a:blip r:embed="rId9">
            <a:lum bright="100000"/>
          </a:blip>
          <a:stretch>
            <a:fillRect/>
          </a:stretch>
        </p:blipFill>
        <p:spPr>
          <a:xfrm>
            <a:off x="2737924" y="2346151"/>
            <a:ext cx="222547" cy="288710"/>
          </a:xfrm>
          <a:prstGeom prst="rect">
            <a:avLst/>
          </a:prstGeom>
        </p:spPr>
      </p:pic>
      <p:pic>
        <p:nvPicPr>
          <p:cNvPr id="65" name="Picture 64"/>
          <p:cNvPicPr>
            <a:picLocks noChangeAspect="1"/>
          </p:cNvPicPr>
          <p:nvPr/>
        </p:nvPicPr>
        <p:blipFill>
          <a:blip r:embed="rId10"/>
          <a:stretch>
            <a:fillRect/>
          </a:stretch>
        </p:blipFill>
        <p:spPr>
          <a:xfrm>
            <a:off x="1499086" y="1654154"/>
            <a:ext cx="251648" cy="241163"/>
          </a:xfrm>
          <a:prstGeom prst="rect">
            <a:avLst/>
          </a:prstGeom>
        </p:spPr>
      </p:pic>
      <p:pic>
        <p:nvPicPr>
          <p:cNvPr id="66" name="Picture 65"/>
          <p:cNvPicPr>
            <a:picLocks noChangeAspect="1"/>
          </p:cNvPicPr>
          <p:nvPr/>
        </p:nvPicPr>
        <p:blipFill>
          <a:blip r:embed="rId11">
            <a:lum bright="100000"/>
          </a:blip>
          <a:stretch>
            <a:fillRect/>
          </a:stretch>
        </p:blipFill>
        <p:spPr>
          <a:xfrm>
            <a:off x="5159426" y="3619897"/>
            <a:ext cx="169150" cy="239630"/>
          </a:xfrm>
          <a:prstGeom prst="rect">
            <a:avLst/>
          </a:prstGeom>
        </p:spPr>
      </p:pic>
      <p:pic>
        <p:nvPicPr>
          <p:cNvPr id="6" name="Picture 5"/>
          <p:cNvPicPr>
            <a:picLocks noChangeAspect="1"/>
          </p:cNvPicPr>
          <p:nvPr/>
        </p:nvPicPr>
        <p:blipFill>
          <a:blip r:embed="rId12"/>
          <a:stretch>
            <a:fillRect/>
          </a:stretch>
        </p:blipFill>
        <p:spPr>
          <a:xfrm>
            <a:off x="6016337" y="2445533"/>
            <a:ext cx="255389" cy="329318"/>
          </a:xfrm>
          <a:prstGeom prst="rect">
            <a:avLst/>
          </a:prstGeom>
        </p:spPr>
      </p:pic>
      <p:sp>
        <p:nvSpPr>
          <p:cNvPr id="50" name="TextBox 49"/>
          <p:cNvSpPr txBox="1"/>
          <p:nvPr/>
        </p:nvSpPr>
        <p:spPr>
          <a:xfrm>
            <a:off x="6904032" y="4042607"/>
            <a:ext cx="1168082" cy="420953"/>
          </a:xfrm>
          <a:prstGeom prst="rect">
            <a:avLst/>
          </a:prstGeom>
          <a:noFill/>
        </p:spPr>
        <p:txBody>
          <a:bodyPr wrap="none" lIns="134464" tIns="107571" rIns="134464" bIns="107571" rtlCol="0">
            <a:spAutoFit/>
          </a:bodyPr>
          <a:lstStyle/>
          <a:p>
            <a:pPr>
              <a:lnSpc>
                <a:spcPct val="90000"/>
              </a:lnSpc>
              <a:spcAft>
                <a:spcPts val="441"/>
              </a:spcAft>
            </a:pPr>
            <a:r>
              <a:rPr lang="en-US" sz="1471" b="1" spc="60">
                <a:ln w="0"/>
              </a:rPr>
              <a:t>Customers</a:t>
            </a:r>
          </a:p>
        </p:txBody>
      </p:sp>
      <p:sp>
        <p:nvSpPr>
          <p:cNvPr id="67" name="TextBox 66"/>
          <p:cNvSpPr txBox="1"/>
          <p:nvPr/>
        </p:nvSpPr>
        <p:spPr>
          <a:xfrm>
            <a:off x="3902392" y="1144847"/>
            <a:ext cx="1248809" cy="420953"/>
          </a:xfrm>
          <a:prstGeom prst="rect">
            <a:avLst/>
          </a:prstGeom>
          <a:noFill/>
        </p:spPr>
        <p:txBody>
          <a:bodyPr wrap="none" lIns="134464" tIns="107571" rIns="134464" bIns="107571" rtlCol="0">
            <a:spAutoFit/>
          </a:bodyPr>
          <a:lstStyle/>
          <a:p>
            <a:pPr>
              <a:lnSpc>
                <a:spcPct val="90000"/>
              </a:lnSpc>
              <a:spcAft>
                <a:spcPts val="441"/>
              </a:spcAft>
            </a:pPr>
            <a:r>
              <a:rPr lang="en-US" sz="1471" b="1" spc="60">
                <a:ln w="0"/>
              </a:rPr>
              <a:t>Technicians</a:t>
            </a:r>
          </a:p>
        </p:txBody>
      </p:sp>
      <p:sp>
        <p:nvSpPr>
          <p:cNvPr id="68" name="TextBox 67"/>
          <p:cNvSpPr txBox="1"/>
          <p:nvPr/>
        </p:nvSpPr>
        <p:spPr>
          <a:xfrm>
            <a:off x="967318" y="4099308"/>
            <a:ext cx="1216236" cy="420953"/>
          </a:xfrm>
          <a:prstGeom prst="rect">
            <a:avLst/>
          </a:prstGeom>
          <a:noFill/>
        </p:spPr>
        <p:txBody>
          <a:bodyPr wrap="none" lIns="134464" tIns="107571" rIns="134464" bIns="107571" rtlCol="0">
            <a:spAutoFit/>
          </a:bodyPr>
          <a:lstStyle/>
          <a:p>
            <a:pPr>
              <a:lnSpc>
                <a:spcPct val="90000"/>
              </a:lnSpc>
              <a:spcAft>
                <a:spcPts val="441"/>
              </a:spcAft>
            </a:pPr>
            <a:r>
              <a:rPr lang="en-US" sz="1471" b="1" spc="60">
                <a:ln w="0"/>
              </a:rPr>
              <a:t>Operations</a:t>
            </a:r>
          </a:p>
        </p:txBody>
      </p:sp>
      <p:sp>
        <p:nvSpPr>
          <p:cNvPr id="42" name="Title 2"/>
          <p:cNvSpPr>
            <a:spLocks noGrp="1"/>
          </p:cNvSpPr>
          <p:nvPr>
            <p:ph type="title"/>
          </p:nvPr>
        </p:nvSpPr>
        <p:spPr>
          <a:xfrm>
            <a:off x="201930" y="46010"/>
            <a:ext cx="8741880" cy="674653"/>
          </a:xfrm>
        </p:spPr>
        <p:txBody>
          <a:bodyPr>
            <a:normAutofit fontScale="90000"/>
          </a:bodyPr>
          <a:lstStyle/>
          <a:p>
            <a:r>
              <a:rPr lang="en-US"/>
              <a:t>Microsoft Dynamics 365 for Field Service</a:t>
            </a:r>
          </a:p>
        </p:txBody>
      </p:sp>
      <p:sp>
        <p:nvSpPr>
          <p:cNvPr id="43" name="TextBox 42"/>
          <p:cNvSpPr txBox="1"/>
          <p:nvPr/>
        </p:nvSpPr>
        <p:spPr>
          <a:xfrm>
            <a:off x="201930" y="514116"/>
            <a:ext cx="7764990" cy="465995"/>
          </a:xfrm>
          <a:prstGeom prst="rect">
            <a:avLst/>
          </a:prstGeom>
          <a:noFill/>
        </p:spPr>
        <p:txBody>
          <a:bodyPr wrap="square" lIns="137141" tIns="109713" rIns="137141" bIns="109713" rtlCol="0">
            <a:spAutoFit/>
          </a:bodyPr>
          <a:lstStyle/>
          <a:p>
            <a:pPr defTabSz="685739">
              <a:lnSpc>
                <a:spcPct val="90000"/>
              </a:lnSpc>
              <a:spcAft>
                <a:spcPts val="450"/>
              </a:spcAft>
              <a:defRPr/>
            </a:pPr>
            <a:r>
              <a:rPr lang="en-US" sz="1765" kern="0">
                <a:solidFill>
                  <a:srgbClr val="505050"/>
                </a:solidFill>
                <a:latin typeface="Segoe UI"/>
              </a:rPr>
              <a:t>Master the service call</a:t>
            </a:r>
          </a:p>
        </p:txBody>
      </p:sp>
    </p:spTree>
    <p:extLst>
      <p:ext uri="{BB962C8B-B14F-4D97-AF65-F5344CB8AC3E}">
        <p14:creationId xmlns:p14="http://schemas.microsoft.com/office/powerpoint/2010/main" val="403680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64701" y="27921"/>
            <a:ext cx="4303100" cy="3906212"/>
          </a:xfrm>
          <a:prstGeom prst="rect">
            <a:avLst/>
          </a:prstGeom>
          <a:ln>
            <a:noFill/>
          </a:ln>
        </p:spPr>
      </p:pic>
      <p:sp>
        <p:nvSpPr>
          <p:cNvPr id="8" name="Title 7"/>
          <p:cNvSpPr>
            <a:spLocks noGrp="1"/>
          </p:cNvSpPr>
          <p:nvPr>
            <p:ph type="title"/>
          </p:nvPr>
        </p:nvSpPr>
        <p:spPr>
          <a:xfrm>
            <a:off x="201931" y="205979"/>
            <a:ext cx="4562769" cy="857250"/>
          </a:xfrm>
        </p:spPr>
        <p:txBody>
          <a:bodyPr>
            <a:normAutofit/>
          </a:bodyPr>
          <a:lstStyle/>
          <a:p>
            <a:pPr lvl="0" algn="l">
              <a:defRPr/>
            </a:pPr>
            <a:r>
              <a:rPr lang="en-US" sz="3600" dirty="0">
                <a:gradFill>
                  <a:gsLst>
                    <a:gs pos="90000">
                      <a:schemeClr val="tx1">
                        <a:lumMod val="90000"/>
                        <a:lumOff val="10000"/>
                      </a:schemeClr>
                    </a:gs>
                    <a:gs pos="80000">
                      <a:schemeClr val="tx1">
                        <a:lumMod val="90000"/>
                        <a:lumOff val="10000"/>
                      </a:schemeClr>
                    </a:gs>
                  </a:gsLst>
                  <a:lin ang="5400000" scaled="0"/>
                </a:gradFill>
              </a:rPr>
              <a:t>Schedule &amp; dispatch</a:t>
            </a:r>
          </a:p>
        </p:txBody>
      </p:sp>
      <p:sp>
        <p:nvSpPr>
          <p:cNvPr id="3" name="Rectangle 2"/>
          <p:cNvSpPr/>
          <p:nvPr/>
        </p:nvSpPr>
        <p:spPr bwMode="auto">
          <a:xfrm>
            <a:off x="4765348" y="3751903"/>
            <a:ext cx="4302453" cy="129653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p:nvSpPr>
        <p:spPr bwMode="auto">
          <a:xfrm>
            <a:off x="4765349" y="3016571"/>
            <a:ext cx="1442818" cy="1862595"/>
          </a:xfrm>
          <a:prstGeom prst="ellipse">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38" tIns="34270" rIns="68538" bIns="34270" numCol="1" rtlCol="0" anchor="ctr" anchorCtr="0" compatLnSpc="1">
            <a:prstTxWarp prst="textNoShape">
              <a:avLst/>
            </a:prstTxWarp>
          </a:bodyPr>
          <a:lstStyle/>
          <a:p>
            <a:pPr algn="ctr" defTabSz="685118" fontAlgn="base">
              <a:spcBef>
                <a:spcPct val="0"/>
              </a:spcBef>
              <a:spcAft>
                <a:spcPct val="0"/>
              </a:spcAft>
              <a:defRPr/>
            </a:pPr>
            <a:endParaRPr lang="en-US" kern="0">
              <a:solidFill>
                <a:srgbClr val="292929"/>
              </a:solidFill>
              <a:latin typeface="Segoe UI"/>
            </a:endParaRPr>
          </a:p>
        </p:txBody>
      </p:sp>
      <p:sp>
        <p:nvSpPr>
          <p:cNvPr id="16" name="Rectangle 15"/>
          <p:cNvSpPr>
            <a:spLocks/>
          </p:cNvSpPr>
          <p:nvPr/>
        </p:nvSpPr>
        <p:spPr bwMode="auto">
          <a:xfrm>
            <a:off x="4765347" y="3762312"/>
            <a:ext cx="4378653" cy="1286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50" tIns="107479" rIns="134350" bIns="107479" numCol="1" spcCol="0" rtlCol="0" fromWordArt="0" anchor="t" anchorCtr="0" forceAA="0" compatLnSpc="1">
            <a:prstTxWarp prst="textNoShape">
              <a:avLst/>
            </a:prstTxWarp>
            <a:noAutofit/>
          </a:bodyPr>
          <a:lstStyle/>
          <a:p>
            <a:pPr marL="88098" indent="-88098" defTabSz="932612">
              <a:lnSpc>
                <a:spcPct val="90000"/>
              </a:lnSpc>
              <a:spcBef>
                <a:spcPts val="2448"/>
              </a:spcBef>
            </a:pPr>
            <a:r>
              <a:rPr lang="en-US" sz="1471" kern="0">
                <a:gradFill>
                  <a:gsLst>
                    <a:gs pos="67257">
                      <a:srgbClr val="FFFFFF"/>
                    </a:gs>
                    <a:gs pos="37000">
                      <a:srgbClr val="FFFFFF"/>
                    </a:gs>
                  </a:gsLst>
                  <a:lin ang="5400000" scaled="0"/>
                </a:gradFill>
                <a:cs typeface="Helvetica Neue Thin"/>
              </a:rPr>
              <a:t>“</a:t>
            </a:r>
            <a:r>
              <a:rPr lang="en-US" sz="1471" kern="0">
                <a:gradFill>
                  <a:gsLst>
                    <a:gs pos="67257">
                      <a:srgbClr val="FFFFFF"/>
                    </a:gs>
                    <a:gs pos="37000">
                      <a:srgbClr val="FFFFFF"/>
                    </a:gs>
                  </a:gsLst>
                  <a:lin ang="5400000" scaled="0"/>
                </a:gradFill>
                <a:cs typeface="Helvetica Neue Regular"/>
              </a:rPr>
              <a:t>Every time a service company rolls a truck it costs over $1,000</a:t>
            </a:r>
            <a:r>
              <a:rPr lang="en-US" sz="1471" kern="0">
                <a:gradFill>
                  <a:gsLst>
                    <a:gs pos="67257">
                      <a:srgbClr val="FFFFFF"/>
                    </a:gs>
                    <a:gs pos="37000">
                      <a:srgbClr val="FFFFFF"/>
                    </a:gs>
                  </a:gsLst>
                  <a:lin ang="5400000" scaled="0"/>
                </a:gradFill>
                <a:cs typeface="Helvetica Neue Thin"/>
              </a:rPr>
              <a:t>. When you aren’t able to solve the problem on the first visit, you are flushing another thousand dollars down [the drain].”</a:t>
            </a:r>
          </a:p>
          <a:p>
            <a:pPr defTabSz="685344">
              <a:defRPr/>
            </a:pPr>
            <a:endParaRPr lang="en-US" sz="1176" kern="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pic>
        <p:nvPicPr>
          <p:cNvPr id="11" name="Imagen 18" descr="logo.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23956" y="4749478"/>
            <a:ext cx="1178083" cy="298964"/>
          </a:xfrm>
          <a:prstGeom prst="rect">
            <a:avLst/>
          </a:prstGeom>
        </p:spPr>
      </p:pic>
      <p:sp>
        <p:nvSpPr>
          <p:cNvPr id="12" name="Text Placeholder 7"/>
          <p:cNvSpPr txBox="1">
            <a:spLocks/>
          </p:cNvSpPr>
          <p:nvPr/>
        </p:nvSpPr>
        <p:spPr>
          <a:xfrm>
            <a:off x="201931" y="1015331"/>
            <a:ext cx="4138796" cy="3612563"/>
          </a:xfrm>
          <a:prstGeom prst="rect">
            <a:avLst/>
          </a:prstGeom>
        </p:spPr>
        <p:txBody>
          <a:bodyPr vert="horz" wrap="square" lIns="107571" tIns="67232" rIns="107571" bIns="6723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gradFill>
                  <a:gsLst>
                    <a:gs pos="15000">
                      <a:srgbClr val="264178"/>
                    </a:gs>
                    <a:gs pos="83000">
                      <a:srgbClr val="264178"/>
                    </a:gs>
                  </a:gsLst>
                </a:gradFill>
              </a:rPr>
              <a:t>Balanced workloads</a:t>
            </a:r>
          </a:p>
          <a:p>
            <a:pPr marL="0" indent="0">
              <a:buNone/>
            </a:pPr>
            <a:r>
              <a:rPr lang="en-US" sz="1324" dirty="0">
                <a:gradFill>
                  <a:gsLst>
                    <a:gs pos="6000">
                      <a:schemeClr val="tx1"/>
                    </a:gs>
                    <a:gs pos="28000">
                      <a:schemeClr val="tx1"/>
                    </a:gs>
                  </a:gsLst>
                </a:gradFill>
                <a:latin typeface="Segoe UI" panose="020B0502040204020203" pitchFamily="34" charset="0"/>
                <a:ea typeface="Segoe UI" panose="020B0502040204020203" pitchFamily="34" charset="0"/>
                <a:cs typeface="Segoe UI" panose="020B0502040204020203" pitchFamily="34" charset="0"/>
              </a:rPr>
              <a:t>Identify and organize available resources by category to intelligently </a:t>
            </a:r>
            <a:r>
              <a:rPr lang="en-US" sz="1324" b="1" dirty="0">
                <a:gradFill>
                  <a:gsLst>
                    <a:gs pos="6000">
                      <a:schemeClr val="tx1"/>
                    </a:gs>
                    <a:gs pos="28000">
                      <a:schemeClr val="tx1"/>
                    </a:gs>
                  </a:gsLst>
                </a:gradFill>
                <a:latin typeface="Segoe UI" panose="020B0502040204020203" pitchFamily="34" charset="0"/>
                <a:ea typeface="Segoe UI" panose="020B0502040204020203" pitchFamily="34" charset="0"/>
                <a:cs typeface="Segoe UI" panose="020B0502040204020203" pitchFamily="34" charset="0"/>
              </a:rPr>
              <a:t>balance</a:t>
            </a:r>
            <a:r>
              <a:rPr lang="en-US" sz="1324" dirty="0">
                <a:gradFill>
                  <a:gsLst>
                    <a:gs pos="6000">
                      <a:schemeClr val="tx1"/>
                    </a:gs>
                    <a:gs pos="28000">
                      <a:schemeClr val="tx1"/>
                    </a:gs>
                  </a:gsLst>
                </a:gradFill>
                <a:latin typeface="Segoe UI" panose="020B0502040204020203" pitchFamily="34" charset="0"/>
                <a:ea typeface="Segoe UI" panose="020B0502040204020203" pitchFamily="34" charset="0"/>
                <a:cs typeface="Segoe UI" panose="020B0502040204020203" pitchFamily="34" charset="0"/>
              </a:rPr>
              <a:t> workloads </a:t>
            </a:r>
            <a:br>
              <a:rPr lang="en-US" sz="1324" dirty="0">
                <a:gradFill>
                  <a:gsLst>
                    <a:gs pos="6000">
                      <a:schemeClr val="tx1"/>
                    </a:gs>
                    <a:gs pos="28000">
                      <a:schemeClr val="tx1"/>
                    </a:gs>
                  </a:gsLst>
                </a:gradFill>
                <a:latin typeface="Segoe UI" panose="020B0502040204020203" pitchFamily="34" charset="0"/>
                <a:ea typeface="Segoe UI" panose="020B0502040204020203" pitchFamily="34" charset="0"/>
                <a:cs typeface="Segoe UI" panose="020B0502040204020203" pitchFamily="34" charset="0"/>
              </a:rPr>
            </a:br>
            <a:r>
              <a:rPr lang="en-US" sz="1324" dirty="0">
                <a:gradFill>
                  <a:gsLst>
                    <a:gs pos="6000">
                      <a:schemeClr val="tx1"/>
                    </a:gs>
                    <a:gs pos="28000">
                      <a:schemeClr val="tx1"/>
                    </a:gs>
                  </a:gsLst>
                </a:gradFill>
                <a:latin typeface="Segoe UI" panose="020B0502040204020203" pitchFamily="34" charset="0"/>
                <a:ea typeface="Segoe UI" panose="020B0502040204020203" pitchFamily="34" charset="0"/>
                <a:cs typeface="Segoe UI" panose="020B0502040204020203" pitchFamily="34" charset="0"/>
              </a:rPr>
              <a:t>and resources. </a:t>
            </a:r>
            <a:br>
              <a:rPr lang="en-US" sz="1324" dirty="0"/>
            </a:br>
            <a:endParaRPr lang="en-US" sz="1324" dirty="0"/>
          </a:p>
          <a:p>
            <a:pPr marL="0" indent="0">
              <a:buNone/>
            </a:pPr>
            <a:r>
              <a:rPr lang="en-US" sz="2353" dirty="0">
                <a:gradFill>
                  <a:gsLst>
                    <a:gs pos="15000">
                      <a:srgbClr val="264178"/>
                    </a:gs>
                    <a:gs pos="83000">
                      <a:srgbClr val="264178"/>
                    </a:gs>
                  </a:gsLst>
                </a:gradFill>
              </a:rPr>
              <a:t>The best technician</a:t>
            </a:r>
          </a:p>
          <a:p>
            <a:pPr marL="0" indent="0">
              <a:buNone/>
            </a:pPr>
            <a:r>
              <a:rPr lang="en-US" sz="1324" b="1" dirty="0">
                <a:gradFill>
                  <a:gsLst>
                    <a:gs pos="6000">
                      <a:schemeClr val="tx1"/>
                    </a:gs>
                    <a:gs pos="28000">
                      <a:schemeClr val="tx1"/>
                    </a:gs>
                  </a:gsLst>
                </a:gradFill>
                <a:latin typeface="Segoe UI" panose="020B0502040204020203" pitchFamily="34" charset="0"/>
                <a:ea typeface="Segoe UI" panose="020B0502040204020203" pitchFamily="34" charset="0"/>
                <a:cs typeface="Segoe UI" panose="020B0502040204020203" pitchFamily="34" charset="0"/>
              </a:rPr>
              <a:t>Match</a:t>
            </a:r>
            <a:r>
              <a:rPr lang="en-US" sz="1324" dirty="0">
                <a:gradFill>
                  <a:gsLst>
                    <a:gs pos="6000">
                      <a:schemeClr val="tx1"/>
                    </a:gs>
                    <a:gs pos="28000">
                      <a:schemeClr val="tx1"/>
                    </a:gs>
                  </a:gsLst>
                </a:gradFill>
                <a:latin typeface="Segoe UI" panose="020B0502040204020203" pitchFamily="34" charset="0"/>
                <a:ea typeface="Segoe UI" panose="020B0502040204020203" pitchFamily="34" charset="0"/>
                <a:cs typeface="Segoe UI" panose="020B0502040204020203" pitchFamily="34" charset="0"/>
              </a:rPr>
              <a:t> skill sets of the technician against </a:t>
            </a:r>
            <a:br>
              <a:rPr lang="en-US" sz="1324" dirty="0">
                <a:gradFill>
                  <a:gsLst>
                    <a:gs pos="6000">
                      <a:schemeClr val="tx1"/>
                    </a:gs>
                    <a:gs pos="28000">
                      <a:schemeClr val="tx1"/>
                    </a:gs>
                  </a:gsLst>
                </a:gradFill>
                <a:latin typeface="Segoe UI" panose="020B0502040204020203" pitchFamily="34" charset="0"/>
                <a:ea typeface="Segoe UI" panose="020B0502040204020203" pitchFamily="34" charset="0"/>
                <a:cs typeface="Segoe UI" panose="020B0502040204020203" pitchFamily="34" charset="0"/>
              </a:rPr>
            </a:br>
            <a:r>
              <a:rPr lang="en-US" sz="1324" dirty="0">
                <a:gradFill>
                  <a:gsLst>
                    <a:gs pos="6000">
                      <a:schemeClr val="tx1"/>
                    </a:gs>
                    <a:gs pos="28000">
                      <a:schemeClr val="tx1"/>
                    </a:gs>
                  </a:gsLst>
                </a:gradFill>
                <a:latin typeface="Segoe UI" panose="020B0502040204020203" pitchFamily="34" charset="0"/>
                <a:ea typeface="Segoe UI" panose="020B0502040204020203" pitchFamily="34" charset="0"/>
                <a:cs typeface="Segoe UI" panose="020B0502040204020203" pitchFamily="34" charset="0"/>
              </a:rPr>
              <a:t>the requirements of the work order.</a:t>
            </a:r>
            <a:br>
              <a:rPr lang="en-US" sz="1324" dirty="0"/>
            </a:br>
            <a:endParaRPr lang="en-US" sz="1324" dirty="0"/>
          </a:p>
          <a:p>
            <a:pPr marL="0" indent="0">
              <a:buNone/>
            </a:pPr>
            <a:r>
              <a:rPr lang="en-US" sz="2353" dirty="0">
                <a:gradFill>
                  <a:gsLst>
                    <a:gs pos="15000">
                      <a:srgbClr val="264178"/>
                    </a:gs>
                    <a:gs pos="83000">
                      <a:srgbClr val="264178"/>
                    </a:gs>
                  </a:gsLst>
                </a:gradFill>
              </a:rPr>
              <a:t>Optimized schedules</a:t>
            </a:r>
          </a:p>
          <a:p>
            <a:pPr marL="0" indent="0">
              <a:buNone/>
            </a:pPr>
            <a:r>
              <a:rPr lang="en-US" sz="1324" b="1" dirty="0">
                <a:gradFill>
                  <a:gsLst>
                    <a:gs pos="6000">
                      <a:schemeClr val="tx1"/>
                    </a:gs>
                    <a:gs pos="28000">
                      <a:schemeClr val="tx1"/>
                    </a:gs>
                  </a:gsLst>
                </a:gradFill>
                <a:latin typeface="Segoe UI" panose="020B0502040204020203" pitchFamily="34" charset="0"/>
                <a:ea typeface="Segoe UI" panose="020B0502040204020203" pitchFamily="34" charset="0"/>
                <a:cs typeface="Segoe UI" panose="020B0502040204020203" pitchFamily="34" charset="0"/>
              </a:rPr>
              <a:t>Decrease</a:t>
            </a:r>
            <a:r>
              <a:rPr lang="en-US" sz="1324" dirty="0">
                <a:gradFill>
                  <a:gsLst>
                    <a:gs pos="6000">
                      <a:schemeClr val="tx1"/>
                    </a:gs>
                    <a:gs pos="28000">
                      <a:schemeClr val="tx1"/>
                    </a:gs>
                  </a:gsLst>
                </a:gradFill>
                <a:latin typeface="Segoe UI" panose="020B0502040204020203" pitchFamily="34" charset="0"/>
                <a:ea typeface="Segoe UI" panose="020B0502040204020203" pitchFamily="34" charset="0"/>
                <a:cs typeface="Segoe UI" panose="020B0502040204020203" pitchFamily="34" charset="0"/>
              </a:rPr>
              <a:t> driving time between work by creating a schedule with geography, customer preference, availability, and SLAs in mind. </a:t>
            </a:r>
          </a:p>
          <a:p>
            <a:pPr marL="0" indent="0">
              <a:buNone/>
            </a:pPr>
            <a:endParaRPr lang="en-US" sz="2353" dirty="0"/>
          </a:p>
        </p:txBody>
      </p:sp>
    </p:spTree>
    <p:extLst>
      <p:ext uri="{BB962C8B-B14F-4D97-AF65-F5344CB8AC3E}">
        <p14:creationId xmlns:p14="http://schemas.microsoft.com/office/powerpoint/2010/main" val="38736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765348" y="3934134"/>
            <a:ext cx="4302452" cy="11492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a:xfrm>
            <a:off x="202550" y="205979"/>
            <a:ext cx="4548774" cy="857250"/>
          </a:xfrm>
        </p:spPr>
        <p:txBody>
          <a:bodyPr>
            <a:normAutofit/>
          </a:bodyPr>
          <a:lstStyle/>
          <a:p>
            <a:pPr lvl="0" algn="l">
              <a:defRPr/>
            </a:pPr>
            <a:r>
              <a:rPr lang="en-US" sz="3600" dirty="0">
                <a:gradFill>
                  <a:gsLst>
                    <a:gs pos="90000">
                      <a:schemeClr val="tx1">
                        <a:lumMod val="90000"/>
                        <a:lumOff val="10000"/>
                      </a:schemeClr>
                    </a:gs>
                    <a:gs pos="80000">
                      <a:schemeClr val="tx1">
                        <a:lumMod val="90000"/>
                        <a:lumOff val="10000"/>
                      </a:schemeClr>
                    </a:gs>
                  </a:gsLst>
                  <a:lin ang="5400000" scaled="0"/>
                </a:gradFill>
              </a:rPr>
              <a:t>Mobile</a:t>
            </a:r>
          </a:p>
        </p:txBody>
      </p:sp>
      <p:sp>
        <p:nvSpPr>
          <p:cNvPr id="14" name="Oval 13"/>
          <p:cNvSpPr/>
          <p:nvPr/>
        </p:nvSpPr>
        <p:spPr bwMode="auto">
          <a:xfrm>
            <a:off x="4765349" y="3016571"/>
            <a:ext cx="1442818" cy="1862595"/>
          </a:xfrm>
          <a:prstGeom prst="ellipse">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38" tIns="34270" rIns="68538" bIns="34270" numCol="1" rtlCol="0" anchor="ctr" anchorCtr="0" compatLnSpc="1">
            <a:prstTxWarp prst="textNoShape">
              <a:avLst/>
            </a:prstTxWarp>
          </a:bodyPr>
          <a:lstStyle/>
          <a:p>
            <a:pPr algn="ctr" defTabSz="685118" fontAlgn="base">
              <a:spcBef>
                <a:spcPct val="0"/>
              </a:spcBef>
              <a:spcAft>
                <a:spcPct val="0"/>
              </a:spcAft>
              <a:defRPr/>
            </a:pPr>
            <a:endParaRPr lang="en-US" kern="0">
              <a:solidFill>
                <a:srgbClr val="292929"/>
              </a:solidFill>
              <a:latin typeface="Segoe UI"/>
            </a:endParaRPr>
          </a:p>
        </p:txBody>
      </p:sp>
      <p:sp>
        <p:nvSpPr>
          <p:cNvPr id="16" name="Rectangle 15"/>
          <p:cNvSpPr>
            <a:spLocks/>
          </p:cNvSpPr>
          <p:nvPr/>
        </p:nvSpPr>
        <p:spPr bwMode="auto">
          <a:xfrm>
            <a:off x="4751324" y="4023566"/>
            <a:ext cx="4392028" cy="580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50" tIns="107479" rIns="134350" bIns="107479" numCol="1" spcCol="0" rtlCol="0" fromWordArt="0" anchor="t" anchorCtr="0" forceAA="0" compatLnSpc="1">
            <a:prstTxWarp prst="textNoShape">
              <a:avLst/>
            </a:prstTxWarp>
            <a:noAutofit/>
          </a:bodyPr>
          <a:lstStyle/>
          <a:p>
            <a:pPr marL="50002" indent="-50002" defTabSz="932612">
              <a:lnSpc>
                <a:spcPct val="90000"/>
              </a:lnSpc>
              <a:spcBef>
                <a:spcPts val="2448"/>
              </a:spcBef>
            </a:pPr>
            <a:r>
              <a:rPr lang="en-US" sz="1324" kern="0">
                <a:gradFill>
                  <a:gsLst>
                    <a:gs pos="67257">
                      <a:srgbClr val="FFFFFF"/>
                    </a:gs>
                    <a:gs pos="37000">
                      <a:srgbClr val="FFFFFF"/>
                    </a:gs>
                  </a:gsLst>
                  <a:lin ang="5400000" scaled="0"/>
                </a:gradFill>
                <a:cs typeface="Helvetica Neue Thin"/>
              </a:rPr>
              <a:t>“Having real-time visibility into critical operations help these organizations to make smarter decisions, have fewer issues with data integrity and quality, all in addition to realizing productivity gains.”</a:t>
            </a:r>
          </a:p>
        </p:txBody>
      </p:sp>
      <p:sp>
        <p:nvSpPr>
          <p:cNvPr id="11" name="Text Placeholder 1"/>
          <p:cNvSpPr txBox="1">
            <a:spLocks/>
          </p:cNvSpPr>
          <p:nvPr/>
        </p:nvSpPr>
        <p:spPr>
          <a:xfrm>
            <a:off x="202550" y="943838"/>
            <a:ext cx="3899142" cy="3260039"/>
          </a:xfrm>
          <a:prstGeom prst="rect">
            <a:avLst/>
          </a:prstGeom>
        </p:spPr>
        <p:txBody>
          <a:bodyPr vert="horz" wrap="square" lIns="109713" tIns="68570" rIns="109713" bIns="6857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685568" fontAlgn="base">
              <a:lnSpc>
                <a:spcPct val="100000"/>
              </a:lnSpc>
              <a:spcBef>
                <a:spcPct val="0"/>
              </a:spcBef>
              <a:spcAft>
                <a:spcPct val="0"/>
              </a:spcAft>
              <a:buSzTx/>
              <a:buNone/>
              <a:defRPr/>
            </a:pPr>
            <a:r>
              <a:rPr lang="en-US" sz="2353">
                <a:gradFill>
                  <a:gsLst>
                    <a:gs pos="15000">
                      <a:srgbClr val="264178"/>
                    </a:gs>
                    <a:gs pos="83000">
                      <a:srgbClr val="264178"/>
                    </a:gs>
                  </a:gsLst>
                </a:gradFill>
              </a:rPr>
              <a:t>On-time appointments</a:t>
            </a:r>
            <a:br>
              <a:rPr lang="en-US" sz="1471">
                <a:solidFill>
                  <a:srgbClr val="002060"/>
                </a:solidFill>
              </a:rPr>
            </a:br>
            <a:r>
              <a:rPr lang="en-US" sz="1324">
                <a:gradFill>
                  <a:gsLst>
                    <a:gs pos="3000">
                      <a:schemeClr val="tx1"/>
                    </a:gs>
                    <a:gs pos="15000">
                      <a:schemeClr val="tx1"/>
                    </a:gs>
                  </a:gsLst>
                  <a:lin ang="0" scaled="0"/>
                </a:gradFill>
                <a:latin typeface="Segoe UI" panose="020B0502040204020203" pitchFamily="34" charset="0"/>
                <a:ea typeface="Segoe UI" panose="020B0502040204020203" pitchFamily="34" charset="0"/>
                <a:cs typeface="Segoe UI" panose="020B0502040204020203" pitchFamily="34" charset="0"/>
              </a:rPr>
              <a:t>Ensure technicians are on time with </a:t>
            </a:r>
            <a:r>
              <a:rPr lang="en-US" sz="1324" b="1">
                <a:gradFill>
                  <a:gsLst>
                    <a:gs pos="3000">
                      <a:schemeClr val="tx1"/>
                    </a:gs>
                    <a:gs pos="15000">
                      <a:schemeClr val="tx1"/>
                    </a:gs>
                  </a:gsLst>
                  <a:lin ang="0" scaled="0"/>
                </a:gradFill>
                <a:latin typeface="Segoe UI" panose="020B0502040204020203" pitchFamily="34" charset="0"/>
                <a:ea typeface="Segoe UI" panose="020B0502040204020203" pitchFamily="34" charset="0"/>
                <a:cs typeface="Segoe UI" panose="020B0502040204020203" pitchFamily="34" charset="0"/>
              </a:rPr>
              <a:t>best</a:t>
            </a:r>
            <a:r>
              <a:rPr lang="en-US" sz="1324">
                <a:gradFill>
                  <a:gsLst>
                    <a:gs pos="3000">
                      <a:schemeClr val="tx1"/>
                    </a:gs>
                    <a:gs pos="15000">
                      <a:schemeClr val="tx1"/>
                    </a:gs>
                  </a:gsLst>
                  <a:lin ang="0" scaled="0"/>
                </a:gradFill>
                <a:latin typeface="Segoe UI" panose="020B0502040204020203" pitchFamily="34" charset="0"/>
                <a:ea typeface="Segoe UI" panose="020B0502040204020203" pitchFamily="34" charset="0"/>
                <a:cs typeface="Segoe UI" panose="020B0502040204020203" pitchFamily="34" charset="0"/>
              </a:rPr>
              <a:t> schedule and turn-by-turn driving directions.</a:t>
            </a:r>
          </a:p>
          <a:p>
            <a:pPr marL="0" indent="0" defTabSz="685568" fontAlgn="base">
              <a:lnSpc>
                <a:spcPct val="100000"/>
              </a:lnSpc>
              <a:spcBef>
                <a:spcPct val="0"/>
              </a:spcBef>
              <a:spcAft>
                <a:spcPct val="0"/>
              </a:spcAft>
              <a:buSzTx/>
              <a:buNone/>
            </a:pPr>
            <a:endParaRPr lang="en-US" sz="1324">
              <a:gradFill>
                <a:gsLst>
                  <a:gs pos="15000">
                    <a:srgbClr val="264178"/>
                  </a:gs>
                  <a:gs pos="83000">
                    <a:srgbClr val="264178"/>
                  </a:gs>
                </a:gsLst>
              </a:gradFill>
            </a:endParaRPr>
          </a:p>
          <a:p>
            <a:pPr marL="0" indent="0" defTabSz="685568" fontAlgn="base">
              <a:lnSpc>
                <a:spcPct val="100000"/>
              </a:lnSpc>
              <a:spcBef>
                <a:spcPct val="0"/>
              </a:spcBef>
              <a:spcAft>
                <a:spcPct val="0"/>
              </a:spcAft>
              <a:buSzTx/>
              <a:buNone/>
            </a:pPr>
            <a:r>
              <a:rPr lang="en-US" sz="2353">
                <a:gradFill>
                  <a:gsLst>
                    <a:gs pos="15000">
                      <a:srgbClr val="264178"/>
                    </a:gs>
                    <a:gs pos="83000">
                      <a:srgbClr val="264178"/>
                    </a:gs>
                  </a:gsLst>
                </a:gradFill>
              </a:rPr>
              <a:t>Case history &amp; instructions</a:t>
            </a:r>
            <a:br>
              <a:rPr lang="en-US" sz="1471">
                <a:solidFill>
                  <a:srgbClr val="002060"/>
                </a:solidFill>
              </a:rPr>
            </a:br>
            <a:r>
              <a:rPr lang="en-US" sz="1324">
                <a:gradFill>
                  <a:gsLst>
                    <a:gs pos="3000">
                      <a:schemeClr val="tx1"/>
                    </a:gs>
                    <a:gs pos="15000">
                      <a:schemeClr val="tx1"/>
                    </a:gs>
                  </a:gsLst>
                  <a:lin ang="0" scaled="0"/>
                </a:gradFill>
                <a:latin typeface="Segoe UI" panose="020B0502040204020203" pitchFamily="34" charset="0"/>
                <a:ea typeface="Segoe UI" panose="020B0502040204020203" pitchFamily="34" charset="0"/>
                <a:cs typeface="Segoe UI" panose="020B0502040204020203" pitchFamily="34" charset="0"/>
              </a:rPr>
              <a:t>Get </a:t>
            </a:r>
            <a:r>
              <a:rPr lang="en-US" sz="1324" b="1">
                <a:gradFill>
                  <a:gsLst>
                    <a:gs pos="3000">
                      <a:schemeClr val="tx1"/>
                    </a:gs>
                    <a:gs pos="15000">
                      <a:schemeClr val="tx1"/>
                    </a:gs>
                  </a:gsLst>
                  <a:lin ang="0" scaled="0"/>
                </a:gradFill>
                <a:latin typeface="Segoe UI" panose="020B0502040204020203" pitchFamily="34" charset="0"/>
                <a:ea typeface="Segoe UI" panose="020B0502040204020203" pitchFamily="34" charset="0"/>
                <a:cs typeface="Segoe UI" panose="020B0502040204020203" pitchFamily="34" charset="0"/>
              </a:rPr>
              <a:t>360 degree </a:t>
            </a:r>
            <a:r>
              <a:rPr lang="en-US" sz="1324">
                <a:gradFill>
                  <a:gsLst>
                    <a:gs pos="3000">
                      <a:schemeClr val="tx1"/>
                    </a:gs>
                    <a:gs pos="15000">
                      <a:schemeClr val="tx1"/>
                    </a:gs>
                  </a:gsLst>
                  <a:lin ang="0" scaled="0"/>
                </a:gradFill>
                <a:latin typeface="Segoe UI" panose="020B0502040204020203" pitchFamily="34" charset="0"/>
                <a:ea typeface="Segoe UI" panose="020B0502040204020203" pitchFamily="34" charset="0"/>
                <a:cs typeface="Segoe UI" panose="020B0502040204020203" pitchFamily="34" charset="0"/>
              </a:rPr>
              <a:t>customer preferences and </a:t>
            </a:r>
            <a:br>
              <a:rPr lang="en-US" sz="1324">
                <a:gradFill>
                  <a:gsLst>
                    <a:gs pos="3000">
                      <a:schemeClr val="tx1"/>
                    </a:gs>
                    <a:gs pos="15000">
                      <a:schemeClr val="tx1"/>
                    </a:gs>
                  </a:gsLst>
                  <a:lin ang="0" scaled="0"/>
                </a:gradFill>
                <a:latin typeface="Segoe UI" panose="020B0502040204020203" pitchFamily="34" charset="0"/>
                <a:ea typeface="Segoe UI" panose="020B0502040204020203" pitchFamily="34" charset="0"/>
                <a:cs typeface="Segoe UI" panose="020B0502040204020203" pitchFamily="34" charset="0"/>
              </a:rPr>
            </a:br>
            <a:r>
              <a:rPr lang="en-US" sz="1324">
                <a:gradFill>
                  <a:gsLst>
                    <a:gs pos="3000">
                      <a:schemeClr val="tx1"/>
                    </a:gs>
                    <a:gs pos="15000">
                      <a:schemeClr val="tx1"/>
                    </a:gs>
                  </a:gsLst>
                  <a:lin ang="0" scaled="0"/>
                </a:gradFill>
                <a:latin typeface="Segoe UI" panose="020B0502040204020203" pitchFamily="34" charset="0"/>
                <a:ea typeface="Segoe UI" panose="020B0502040204020203" pitchFamily="34" charset="0"/>
                <a:cs typeface="Segoe UI" panose="020B0502040204020203" pitchFamily="34" charset="0"/>
              </a:rPr>
              <a:t>history and follow step by step instructions </a:t>
            </a:r>
            <a:br>
              <a:rPr lang="en-US" sz="1324">
                <a:gradFill>
                  <a:gsLst>
                    <a:gs pos="3000">
                      <a:schemeClr val="tx1"/>
                    </a:gs>
                    <a:gs pos="15000">
                      <a:schemeClr val="tx1"/>
                    </a:gs>
                  </a:gsLst>
                  <a:lin ang="0" scaled="0"/>
                </a:gradFill>
                <a:latin typeface="Segoe UI" panose="020B0502040204020203" pitchFamily="34" charset="0"/>
                <a:ea typeface="Segoe UI" panose="020B0502040204020203" pitchFamily="34" charset="0"/>
                <a:cs typeface="Segoe UI" panose="020B0502040204020203" pitchFamily="34" charset="0"/>
              </a:rPr>
            </a:br>
            <a:r>
              <a:rPr lang="en-US" sz="1324">
                <a:gradFill>
                  <a:gsLst>
                    <a:gs pos="3000">
                      <a:schemeClr val="tx1"/>
                    </a:gs>
                    <a:gs pos="15000">
                      <a:schemeClr val="tx1"/>
                    </a:gs>
                  </a:gsLst>
                  <a:lin ang="0" scaled="0"/>
                </a:gradFill>
                <a:latin typeface="Segoe UI" panose="020B0502040204020203" pitchFamily="34" charset="0"/>
                <a:ea typeface="Segoe UI" panose="020B0502040204020203" pitchFamily="34" charset="0"/>
                <a:cs typeface="Segoe UI" panose="020B0502040204020203" pitchFamily="34" charset="0"/>
              </a:rPr>
              <a:t>on how to complete the task at hand.</a:t>
            </a:r>
          </a:p>
          <a:p>
            <a:pPr marL="0" indent="0" defTabSz="685568" fontAlgn="base">
              <a:lnSpc>
                <a:spcPct val="100000"/>
              </a:lnSpc>
              <a:spcBef>
                <a:spcPct val="0"/>
              </a:spcBef>
              <a:spcAft>
                <a:spcPct val="0"/>
              </a:spcAft>
              <a:buSzTx/>
              <a:buNone/>
            </a:pPr>
            <a:endParaRPr lang="en-US" sz="1471">
              <a:gradFill>
                <a:gsLst>
                  <a:gs pos="15000">
                    <a:srgbClr val="264178"/>
                  </a:gs>
                  <a:gs pos="83000">
                    <a:srgbClr val="264178"/>
                  </a:gs>
                </a:gsLst>
              </a:gradFill>
            </a:endParaRPr>
          </a:p>
          <a:p>
            <a:pPr marL="0" indent="0">
              <a:buNone/>
            </a:pPr>
            <a:r>
              <a:rPr lang="en-US" sz="2353">
                <a:gradFill>
                  <a:gsLst>
                    <a:gs pos="15000">
                      <a:srgbClr val="264178"/>
                    </a:gs>
                    <a:gs pos="83000">
                      <a:srgbClr val="264178"/>
                    </a:gs>
                  </a:gsLst>
                </a:gradFill>
              </a:rPr>
              <a:t>Work order completion</a:t>
            </a:r>
            <a:br>
              <a:rPr lang="en-US" sz="1471">
                <a:solidFill>
                  <a:srgbClr val="292929">
                    <a:lumMod val="50000"/>
                    <a:lumOff val="50000"/>
                  </a:srgbClr>
                </a:solidFill>
                <a:latin typeface="Segoe UI" panose="020B0502040204020203" pitchFamily="34" charset="0"/>
                <a:ea typeface="Segoe UI" panose="020B0502040204020203" pitchFamily="34" charset="0"/>
                <a:cs typeface="Segoe UI" panose="020B0502040204020203" pitchFamily="34" charset="0"/>
              </a:rPr>
            </a:br>
            <a:r>
              <a:rPr lang="en-US" sz="1324">
                <a:gradFill>
                  <a:gsLst>
                    <a:gs pos="3000">
                      <a:schemeClr val="tx1"/>
                    </a:gs>
                    <a:gs pos="15000">
                      <a:schemeClr val="tx1"/>
                    </a:gs>
                  </a:gsLst>
                  <a:lin ang="0" scaled="0"/>
                </a:gradFill>
                <a:latin typeface="Segoe UI" panose="020B0502040204020203" pitchFamily="34" charset="0"/>
                <a:ea typeface="Segoe UI" panose="020B0502040204020203" pitchFamily="34" charset="0"/>
                <a:cs typeface="Segoe UI" panose="020B0502040204020203" pitchFamily="34" charset="0"/>
              </a:rPr>
              <a:t>Allows the technician to take photos of the completed work, get </a:t>
            </a:r>
            <a:r>
              <a:rPr lang="en-US" sz="1324" b="1">
                <a:gradFill>
                  <a:gsLst>
                    <a:gs pos="3000">
                      <a:schemeClr val="tx1"/>
                    </a:gs>
                    <a:gs pos="15000">
                      <a:schemeClr val="tx1"/>
                    </a:gs>
                  </a:gsLst>
                  <a:lin ang="0" scaled="0"/>
                </a:gradFill>
                <a:latin typeface="Segoe UI" panose="020B0502040204020203" pitchFamily="34" charset="0"/>
                <a:ea typeface="Segoe UI" panose="020B0502040204020203" pitchFamily="34" charset="0"/>
                <a:cs typeface="Segoe UI" panose="020B0502040204020203" pitchFamily="34" charset="0"/>
              </a:rPr>
              <a:t>customer sign-off</a:t>
            </a:r>
            <a:r>
              <a:rPr lang="en-US" sz="1324">
                <a:gradFill>
                  <a:gsLst>
                    <a:gs pos="3000">
                      <a:schemeClr val="tx1"/>
                    </a:gs>
                    <a:gs pos="15000">
                      <a:schemeClr val="tx1"/>
                    </a:gs>
                  </a:gsLst>
                  <a:lin ang="0" scaled="0"/>
                </a:gradFill>
                <a:latin typeface="Segoe UI" panose="020B0502040204020203" pitchFamily="34" charset="0"/>
                <a:ea typeface="Segoe UI" panose="020B0502040204020203" pitchFamily="34" charset="0"/>
                <a:cs typeface="Segoe UI" panose="020B0502040204020203" pitchFamily="34" charset="0"/>
              </a:rPr>
              <a:t>, and </a:t>
            </a:r>
            <a:br>
              <a:rPr lang="en-US" sz="1324">
                <a:gradFill>
                  <a:gsLst>
                    <a:gs pos="3000">
                      <a:schemeClr val="tx1"/>
                    </a:gs>
                    <a:gs pos="15000">
                      <a:schemeClr val="tx1"/>
                    </a:gs>
                  </a:gsLst>
                  <a:lin ang="0" scaled="0"/>
                </a:gradFill>
                <a:latin typeface="Segoe UI" panose="020B0502040204020203" pitchFamily="34" charset="0"/>
                <a:ea typeface="Segoe UI" panose="020B0502040204020203" pitchFamily="34" charset="0"/>
                <a:cs typeface="Segoe UI" panose="020B0502040204020203" pitchFamily="34" charset="0"/>
              </a:rPr>
            </a:br>
            <a:r>
              <a:rPr lang="en-US" sz="1324">
                <a:gradFill>
                  <a:gsLst>
                    <a:gs pos="3000">
                      <a:schemeClr val="tx1"/>
                    </a:gs>
                    <a:gs pos="15000">
                      <a:schemeClr val="tx1"/>
                    </a:gs>
                  </a:gsLst>
                  <a:lin ang="0" scaled="0"/>
                </a:gradFill>
                <a:latin typeface="Segoe UI" panose="020B0502040204020203" pitchFamily="34" charset="0"/>
                <a:ea typeface="Segoe UI" panose="020B0502040204020203" pitchFamily="34" charset="0"/>
                <a:cs typeface="Segoe UI" panose="020B0502040204020203" pitchFamily="34" charset="0"/>
              </a:rPr>
              <a:t>even collect payment. </a:t>
            </a:r>
          </a:p>
        </p:txBody>
      </p:sp>
      <p:pic>
        <p:nvPicPr>
          <p:cNvPr id="13" name="Imagen 17" descr="LogoM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50292" y="4808483"/>
            <a:ext cx="793060" cy="365552"/>
          </a:xfrm>
          <a:prstGeom prst="rect">
            <a:avLst/>
          </a:prstGeom>
        </p:spPr>
      </p:pic>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65349" y="57149"/>
            <a:ext cx="4302451" cy="3876983"/>
          </a:xfrm>
          <a:prstGeom prst="rect">
            <a:avLst/>
          </a:prstGeom>
        </p:spPr>
      </p:pic>
    </p:spTree>
    <p:extLst>
      <p:ext uri="{BB962C8B-B14F-4D97-AF65-F5344CB8AC3E}">
        <p14:creationId xmlns:p14="http://schemas.microsoft.com/office/powerpoint/2010/main" val="30207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Mitch Milam</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8900" y="1600200"/>
            <a:ext cx="1562100" cy="2343150"/>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graphicFrame>
        <p:nvGraphicFramePr>
          <p:cNvPr id="5" name="Content Placeholder 4"/>
          <p:cNvGraphicFramePr>
            <a:graphicFrameLocks noGrp="1"/>
          </p:cNvGraphicFramePr>
          <p:nvPr>
            <p:ph idx="1"/>
            <p:extLst>
              <p:ext uri="{D42A27DB-BD31-4B8C-83A1-F6EECF244321}">
                <p14:modId xmlns:p14="http://schemas.microsoft.com/office/powerpoint/2010/main" val="3853599135"/>
              </p:ext>
            </p:extLst>
          </p:nvPr>
        </p:nvGraphicFramePr>
        <p:xfrm>
          <a:off x="457200" y="1400175"/>
          <a:ext cx="5486400" cy="27431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26152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284626" y="4060082"/>
            <a:ext cx="1314264" cy="777777"/>
          </a:xfrm>
          <a:prstGeom prst="rect">
            <a:avLst/>
          </a:prstGeom>
        </p:spPr>
        <p:txBody>
          <a:bodyPr wrap="square" anchor="ctr">
            <a:spAutoFit/>
          </a:bodyPr>
          <a:lstStyle/>
          <a:p>
            <a:pPr defTabSz="685344">
              <a:lnSpc>
                <a:spcPct val="90000"/>
              </a:lnSpc>
              <a:defRPr/>
            </a:pPr>
            <a:r>
              <a:rPr lang="en-US" sz="4949" kern="0">
                <a:solidFill>
                  <a:schemeClr val="bg1"/>
                </a:solidFill>
                <a:latin typeface="+mj-lt"/>
                <a:ea typeface="Segoe UI" panose="020B0502040204020203" pitchFamily="34" charset="0"/>
                <a:cs typeface="Segoe UI" panose="020B0502040204020203" pitchFamily="34" charset="0"/>
              </a:rPr>
              <a:t>62</a:t>
            </a:r>
            <a:r>
              <a:rPr lang="en-US" sz="3600" kern="0">
                <a:solidFill>
                  <a:schemeClr val="bg1"/>
                </a:solidFill>
                <a:latin typeface="+mj-lt"/>
                <a:ea typeface="Segoe UI" panose="020B0502040204020203" pitchFamily="34" charset="0"/>
                <a:cs typeface="Segoe UI" panose="020B0502040204020203" pitchFamily="34" charset="0"/>
              </a:rPr>
              <a:t>%</a:t>
            </a:r>
            <a:endParaRPr lang="en-US" sz="1350" kern="0">
              <a:solidFill>
                <a:schemeClr val="bg1"/>
              </a:solidFill>
              <a:latin typeface="+mj-lt"/>
              <a:ea typeface="Segoe UI" panose="020B0502040204020203" pitchFamily="34" charset="0"/>
              <a:cs typeface="Segoe UI" panose="020B0502040204020203" pitchFamily="34" charset="0"/>
            </a:endParaRPr>
          </a:p>
        </p:txBody>
      </p:sp>
      <p:sp>
        <p:nvSpPr>
          <p:cNvPr id="29" name="Rectangle 28"/>
          <p:cNvSpPr/>
          <p:nvPr/>
        </p:nvSpPr>
        <p:spPr>
          <a:xfrm>
            <a:off x="1430723" y="3942053"/>
            <a:ext cx="3004279" cy="1015663"/>
          </a:xfrm>
          <a:prstGeom prst="rect">
            <a:avLst/>
          </a:prstGeom>
        </p:spPr>
        <p:txBody>
          <a:bodyPr wrap="square" anchor="ctr">
            <a:spAutoFit/>
          </a:bodyPr>
          <a:lstStyle/>
          <a:p>
            <a:pPr defTabSz="685344">
              <a:defRPr/>
            </a:pPr>
            <a:r>
              <a:rPr lang="en-US" sz="1500" kern="0">
                <a:gradFill>
                  <a:gsLst>
                    <a:gs pos="67257">
                      <a:srgbClr val="FFFFFF"/>
                    </a:gs>
                    <a:gs pos="37000">
                      <a:srgbClr val="FFFFFF"/>
                    </a:gs>
                  </a:gsLst>
                  <a:lin ang="5400000" scaled="0"/>
                </a:gradFill>
                <a:cs typeface="Helvetica Neue Thin"/>
              </a:rPr>
              <a:t>Of global consumers have stopped doing business with a brand this year due to a single poor customer service experience</a:t>
            </a:r>
          </a:p>
        </p:txBody>
      </p:sp>
      <p:sp>
        <p:nvSpPr>
          <p:cNvPr id="11" name="Rectangle 10"/>
          <p:cNvSpPr/>
          <p:nvPr/>
        </p:nvSpPr>
        <p:spPr>
          <a:xfrm>
            <a:off x="2084612" y="4918783"/>
            <a:ext cx="2409365" cy="213585"/>
          </a:xfrm>
          <a:prstGeom prst="rect">
            <a:avLst/>
          </a:prstGeom>
        </p:spPr>
        <p:txBody>
          <a:bodyPr wrap="square">
            <a:spAutoFit/>
          </a:bodyPr>
          <a:lstStyle/>
          <a:p>
            <a:pPr defTabSz="685582">
              <a:defRPr/>
            </a:pPr>
            <a:r>
              <a:rPr lang="en-US" sz="788" kern="0">
                <a:solidFill>
                  <a:schemeClr val="bg1"/>
                </a:solidFill>
                <a:latin typeface="Segoe UI"/>
              </a:rPr>
              <a:t>State of Customer Service Report, Microsoft, 2016</a:t>
            </a:r>
          </a:p>
        </p:txBody>
      </p:sp>
      <p:sp>
        <p:nvSpPr>
          <p:cNvPr id="16" name="Rectangle 15"/>
          <p:cNvSpPr>
            <a:spLocks/>
          </p:cNvSpPr>
          <p:nvPr/>
        </p:nvSpPr>
        <p:spPr bwMode="auto">
          <a:xfrm>
            <a:off x="1195520" y="4052812"/>
            <a:ext cx="3126055" cy="682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50" tIns="107479" rIns="134350" bIns="107479" numCol="1" spcCol="0" rtlCol="0" fromWordArt="0" anchor="t" anchorCtr="0" forceAA="0" compatLnSpc="1">
            <a:prstTxWarp prst="textNoShape">
              <a:avLst/>
            </a:prstTxWarp>
            <a:noAutofit/>
          </a:bodyPr>
          <a:lstStyle/>
          <a:p>
            <a:pPr defTabSz="685344">
              <a:defRPr/>
            </a:pPr>
            <a:r>
              <a:rPr lang="en-US" sz="1500" kern="0">
                <a:gradFill>
                  <a:gsLst>
                    <a:gs pos="67257">
                      <a:srgbClr val="FFFFFF"/>
                    </a:gs>
                    <a:gs pos="37000">
                      <a:srgbClr val="FFFFFF"/>
                    </a:gs>
                  </a:gsLst>
                  <a:lin ang="5400000" scaled="0"/>
                </a:gradFill>
                <a:cs typeface="Helvetica Neue Thin"/>
              </a:rPr>
              <a:t>Organizations with a first-time fix rate of less than 50% struggle to drive customer satisfaction results</a:t>
            </a:r>
          </a:p>
        </p:txBody>
      </p:sp>
      <p:sp>
        <p:nvSpPr>
          <p:cNvPr id="17" name="Rectangle 16"/>
          <p:cNvSpPr/>
          <p:nvPr/>
        </p:nvSpPr>
        <p:spPr>
          <a:xfrm>
            <a:off x="81491" y="4201087"/>
            <a:ext cx="1125629" cy="777777"/>
          </a:xfrm>
          <a:prstGeom prst="rect">
            <a:avLst/>
          </a:prstGeom>
        </p:spPr>
        <p:txBody>
          <a:bodyPr wrap="none">
            <a:spAutoFit/>
          </a:bodyPr>
          <a:lstStyle/>
          <a:p>
            <a:pPr defTabSz="685344">
              <a:lnSpc>
                <a:spcPct val="90000"/>
              </a:lnSpc>
              <a:defRPr/>
            </a:pPr>
            <a:r>
              <a:rPr lang="en-US" sz="4949" kern="0">
                <a:solidFill>
                  <a:schemeClr val="bg1"/>
                </a:solidFill>
                <a:latin typeface="+mj-lt"/>
                <a:cs typeface="Segoe UI" panose="020B0502040204020203" pitchFamily="34" charset="0"/>
              </a:rPr>
              <a:t>50</a:t>
            </a:r>
            <a:r>
              <a:rPr lang="en-US" sz="3235" kern="0">
                <a:solidFill>
                  <a:schemeClr val="bg1"/>
                </a:solidFill>
                <a:latin typeface="+mj-lt"/>
                <a:cs typeface="Segoe UI" panose="020B0502040204020203" pitchFamily="34" charset="0"/>
              </a:rPr>
              <a:t>%</a:t>
            </a:r>
          </a:p>
        </p:txBody>
      </p:sp>
      <p:sp>
        <p:nvSpPr>
          <p:cNvPr id="18" name="Rectangle 17"/>
          <p:cNvSpPr/>
          <p:nvPr/>
        </p:nvSpPr>
        <p:spPr>
          <a:xfrm>
            <a:off x="1938358" y="4899421"/>
            <a:ext cx="3870369" cy="213585"/>
          </a:xfrm>
          <a:prstGeom prst="rect">
            <a:avLst/>
          </a:prstGeom>
        </p:spPr>
        <p:txBody>
          <a:bodyPr wrap="square">
            <a:spAutoFit/>
          </a:bodyPr>
          <a:lstStyle/>
          <a:p>
            <a:r>
              <a:rPr lang="en-US" sz="788" kern="0">
                <a:solidFill>
                  <a:schemeClr val="bg1"/>
                </a:solidFill>
                <a:latin typeface="Segoe UI"/>
              </a:rPr>
              <a:t>2014 Service Transformation: The Business Case, SAP</a:t>
            </a:r>
          </a:p>
        </p:txBody>
      </p:sp>
      <p:sp>
        <p:nvSpPr>
          <p:cNvPr id="22" name="Title 7"/>
          <p:cNvSpPr>
            <a:spLocks noGrp="1"/>
          </p:cNvSpPr>
          <p:nvPr>
            <p:ph type="title"/>
          </p:nvPr>
        </p:nvSpPr>
        <p:spPr>
          <a:xfrm>
            <a:off x="4404395" y="329079"/>
            <a:ext cx="4510206" cy="674653"/>
          </a:xfrm>
        </p:spPr>
        <p:txBody>
          <a:bodyPr>
            <a:normAutofit/>
          </a:bodyPr>
          <a:lstStyle/>
          <a:p>
            <a:pPr lvl="0" algn="l">
              <a:defRPr/>
            </a:pPr>
            <a:r>
              <a:rPr lang="en-US" sz="3600" dirty="0">
                <a:gradFill>
                  <a:gsLst>
                    <a:gs pos="90000">
                      <a:schemeClr val="tx1">
                        <a:lumMod val="90000"/>
                        <a:lumOff val="10000"/>
                      </a:schemeClr>
                    </a:gs>
                    <a:gs pos="80000">
                      <a:schemeClr val="tx1">
                        <a:lumMod val="90000"/>
                        <a:lumOff val="10000"/>
                      </a:schemeClr>
                    </a:gs>
                  </a:gsLst>
                  <a:lin ang="5400000" scaled="0"/>
                </a:gradFill>
              </a:rPr>
              <a:t>Connected field service</a:t>
            </a:r>
          </a:p>
        </p:txBody>
      </p:sp>
      <p:sp>
        <p:nvSpPr>
          <p:cNvPr id="23" name="Text Placeholder 1"/>
          <p:cNvSpPr txBox="1">
            <a:spLocks/>
          </p:cNvSpPr>
          <p:nvPr/>
        </p:nvSpPr>
        <p:spPr>
          <a:xfrm>
            <a:off x="4404395" y="1084410"/>
            <a:ext cx="4053374" cy="3176234"/>
          </a:xfrm>
          <a:prstGeom prst="rect">
            <a:avLst/>
          </a:prstGeom>
        </p:spPr>
        <p:txBody>
          <a:bodyPr vert="horz" wrap="square" lIns="109713" tIns="68570" rIns="109713" bIns="6857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353" dirty="0">
                <a:gradFill>
                  <a:gsLst>
                    <a:gs pos="15000">
                      <a:srgbClr val="264178"/>
                    </a:gs>
                    <a:gs pos="83000">
                      <a:srgbClr val="264178"/>
                    </a:gs>
                  </a:gsLst>
                </a:gradFill>
              </a:rPr>
              <a:t>Anomaly detection with </a:t>
            </a:r>
            <a:r>
              <a:rPr lang="en-US" sz="2353" dirty="0" err="1">
                <a:gradFill>
                  <a:gsLst>
                    <a:gs pos="15000">
                      <a:srgbClr val="264178"/>
                    </a:gs>
                    <a:gs pos="83000">
                      <a:srgbClr val="264178"/>
                    </a:gs>
                  </a:gsLst>
                </a:gradFill>
              </a:rPr>
              <a:t>IoT</a:t>
            </a:r>
            <a:br>
              <a:rPr lang="en-US" sz="1471" dirty="0">
                <a:solidFill>
                  <a:srgbClr val="002060"/>
                </a:solidFill>
              </a:rPr>
            </a:br>
            <a:r>
              <a:rPr lang="en-US" sz="1324" dirty="0">
                <a:gradFill>
                  <a:gsLst>
                    <a:gs pos="89000">
                      <a:schemeClr val="tx1"/>
                    </a:gs>
                    <a:gs pos="67257">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Detect, troubleshoot, and resolve issues remotely </a:t>
            </a:r>
            <a:r>
              <a:rPr lang="en-US" sz="1324" b="1" dirty="0">
                <a:gradFill>
                  <a:gsLst>
                    <a:gs pos="89000">
                      <a:schemeClr val="tx1"/>
                    </a:gs>
                    <a:gs pos="67257">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before</a:t>
            </a:r>
            <a:r>
              <a:rPr lang="en-US" sz="1324" dirty="0">
                <a:gradFill>
                  <a:gsLst>
                    <a:gs pos="89000">
                      <a:schemeClr val="tx1"/>
                    </a:gs>
                    <a:gs pos="67257">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 the customer knows of an issue and dispatch a technician only when necessary.</a:t>
            </a:r>
          </a:p>
          <a:p>
            <a:pPr marL="0" indent="0" defTabSz="685568" fontAlgn="base">
              <a:lnSpc>
                <a:spcPct val="100000"/>
              </a:lnSpc>
              <a:spcBef>
                <a:spcPct val="0"/>
              </a:spcBef>
              <a:spcAft>
                <a:spcPct val="0"/>
              </a:spcAft>
              <a:buSzTx/>
              <a:buNone/>
            </a:pPr>
            <a:endParaRPr lang="en-US" sz="1324" dirty="0">
              <a:gradFill>
                <a:gsLst>
                  <a:gs pos="15000">
                    <a:srgbClr val="264178"/>
                  </a:gs>
                  <a:gs pos="83000">
                    <a:srgbClr val="264178"/>
                  </a:gs>
                </a:gsLst>
              </a:gradFill>
            </a:endParaRPr>
          </a:p>
          <a:p>
            <a:pPr marL="0" indent="0">
              <a:buNone/>
            </a:pPr>
            <a:r>
              <a:rPr lang="en-US" sz="2353" dirty="0">
                <a:gradFill>
                  <a:gsLst>
                    <a:gs pos="15000">
                      <a:srgbClr val="264178"/>
                    </a:gs>
                    <a:gs pos="83000">
                      <a:srgbClr val="264178"/>
                    </a:gs>
                  </a:gsLst>
                </a:gradFill>
              </a:rPr>
              <a:t>Predictive maintenance</a:t>
            </a:r>
            <a:br>
              <a:rPr lang="en-US" sz="1471" dirty="0">
                <a:solidFill>
                  <a:srgbClr val="002060"/>
                </a:solidFill>
              </a:rPr>
            </a:br>
            <a:r>
              <a:rPr lang="en-US" sz="1324" dirty="0">
                <a:gradFill>
                  <a:gsLst>
                    <a:gs pos="89000">
                      <a:schemeClr val="tx1"/>
                    </a:gs>
                    <a:gs pos="67257">
                      <a:schemeClr val="tx1"/>
                    </a:gs>
                  </a:gsLst>
                </a:gradFill>
                <a:latin typeface="Segoe UI" panose="020B0502040204020203" pitchFamily="34" charset="0"/>
                <a:ea typeface="Segoe UI" panose="020B0502040204020203" pitchFamily="34" charset="0"/>
                <a:cs typeface="Segoe UI" panose="020B0502040204020203" pitchFamily="34" charset="0"/>
              </a:rPr>
              <a:t>Repair, clean, or replace parts </a:t>
            </a:r>
            <a:r>
              <a:rPr lang="en-US" sz="1324" b="1" dirty="0">
                <a:gradFill>
                  <a:gsLst>
                    <a:gs pos="89000">
                      <a:schemeClr val="tx1"/>
                    </a:gs>
                    <a:gs pos="67257">
                      <a:schemeClr val="tx1"/>
                    </a:gs>
                  </a:gsLst>
                </a:gradFill>
                <a:latin typeface="Segoe UI" panose="020B0502040204020203" pitchFamily="34" charset="0"/>
                <a:ea typeface="Segoe UI" panose="020B0502040204020203" pitchFamily="34" charset="0"/>
                <a:cs typeface="Segoe UI" panose="020B0502040204020203" pitchFamily="34" charset="0"/>
              </a:rPr>
              <a:t>when needed</a:t>
            </a:r>
            <a:r>
              <a:rPr lang="en-US" sz="1324" dirty="0">
                <a:gradFill>
                  <a:gsLst>
                    <a:gs pos="89000">
                      <a:schemeClr val="tx1"/>
                    </a:gs>
                    <a:gs pos="67257">
                      <a:schemeClr val="tx1"/>
                    </a:gs>
                  </a:gsLst>
                </a:gradFill>
                <a:latin typeface="Segoe UI" panose="020B0502040204020203" pitchFamily="34" charset="0"/>
                <a:ea typeface="Segoe UI" panose="020B0502040204020203" pitchFamily="34" charset="0"/>
                <a:cs typeface="Segoe UI" panose="020B0502040204020203" pitchFamily="34" charset="0"/>
              </a:rPr>
              <a:t> instead of on a preventative maintenance schedule. </a:t>
            </a:r>
          </a:p>
          <a:p>
            <a:pPr marL="0" indent="0" defTabSz="685568" fontAlgn="base">
              <a:lnSpc>
                <a:spcPct val="100000"/>
              </a:lnSpc>
              <a:spcBef>
                <a:spcPct val="0"/>
              </a:spcBef>
              <a:spcAft>
                <a:spcPct val="0"/>
              </a:spcAft>
              <a:buSzTx/>
              <a:buNone/>
            </a:pPr>
            <a:endParaRPr lang="en-US" sz="1324"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US" sz="2353" dirty="0">
                <a:gradFill>
                  <a:gsLst>
                    <a:gs pos="15000">
                      <a:srgbClr val="264178"/>
                    </a:gs>
                    <a:gs pos="83000">
                      <a:srgbClr val="264178"/>
                    </a:gs>
                  </a:gsLst>
                </a:gradFill>
              </a:rPr>
              <a:t>Work order creation</a:t>
            </a:r>
          </a:p>
          <a:p>
            <a:pPr marL="0" indent="0">
              <a:buNone/>
            </a:pPr>
            <a:r>
              <a:rPr lang="en-US" sz="1324" b="1" dirty="0">
                <a:gradFill>
                  <a:gsLst>
                    <a:gs pos="89000">
                      <a:schemeClr val="tx1"/>
                    </a:gs>
                    <a:gs pos="67257">
                      <a:schemeClr val="tx1"/>
                    </a:gs>
                  </a:gsLst>
                </a:gradFill>
                <a:latin typeface="Segoe UI" panose="020B0502040204020203" pitchFamily="34" charset="0"/>
                <a:ea typeface="Segoe UI" panose="020B0502040204020203" pitchFamily="34" charset="0"/>
                <a:cs typeface="Segoe UI" panose="020B0502040204020203" pitchFamily="34" charset="0"/>
              </a:rPr>
              <a:t>Automate</a:t>
            </a:r>
            <a:r>
              <a:rPr lang="en-US" sz="1324" dirty="0">
                <a:gradFill>
                  <a:gsLst>
                    <a:gs pos="89000">
                      <a:schemeClr val="tx1"/>
                    </a:gs>
                    <a:gs pos="67257">
                      <a:schemeClr val="tx1"/>
                    </a:gs>
                  </a:gsLst>
                </a:gradFill>
                <a:latin typeface="Segoe UI" panose="020B0502040204020203" pitchFamily="34" charset="0"/>
                <a:ea typeface="Segoe UI" panose="020B0502040204020203" pitchFamily="34" charset="0"/>
                <a:cs typeface="Segoe UI" panose="020B0502040204020203" pitchFamily="34" charset="0"/>
              </a:rPr>
              <a:t> work order creation when self-healing steps don’t resolve the problem.  Automatically dispatch the best technician.</a:t>
            </a: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997" y="57150"/>
            <a:ext cx="4048464" cy="3887066"/>
          </a:xfrm>
          <a:prstGeom prst="rect">
            <a:avLst/>
          </a:prstGeom>
        </p:spPr>
      </p:pic>
      <p:sp>
        <p:nvSpPr>
          <p:cNvPr id="14" name="Rectangle 13"/>
          <p:cNvSpPr/>
          <p:nvPr/>
        </p:nvSpPr>
        <p:spPr bwMode="auto">
          <a:xfrm>
            <a:off x="56997" y="3832582"/>
            <a:ext cx="4048463" cy="12804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a:spLocks/>
          </p:cNvSpPr>
          <p:nvPr/>
        </p:nvSpPr>
        <p:spPr bwMode="auto">
          <a:xfrm>
            <a:off x="81491" y="3855580"/>
            <a:ext cx="3791065" cy="98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50" tIns="107479" rIns="134350" bIns="107479" numCol="1" spcCol="0" rtlCol="0" fromWordArt="0" anchor="t" anchorCtr="0" forceAA="0" compatLnSpc="1">
            <a:prstTxWarp prst="textNoShape">
              <a:avLst/>
            </a:prstTxWarp>
            <a:noAutofit/>
          </a:bodyPr>
          <a:lstStyle/>
          <a:p>
            <a:pPr marL="50002" indent="-50002" defTabSz="932612">
              <a:lnSpc>
                <a:spcPct val="90000"/>
              </a:lnSpc>
              <a:spcBef>
                <a:spcPts val="2448"/>
              </a:spcBef>
            </a:pPr>
            <a:r>
              <a:rPr lang="en-US" sz="1324" kern="0" dirty="0">
                <a:gradFill>
                  <a:gsLst>
                    <a:gs pos="67257">
                      <a:srgbClr val="FFFFFF"/>
                    </a:gs>
                    <a:gs pos="37000">
                      <a:srgbClr val="FFFFFF"/>
                    </a:gs>
                  </a:gsLst>
                  <a:lin ang="5400000" scaled="0"/>
                </a:gradFill>
                <a:cs typeface="Helvetica Neue Thin"/>
              </a:rPr>
              <a:t>“</a:t>
            </a:r>
            <a:r>
              <a:rPr lang="en-US" sz="1324" kern="0" dirty="0">
                <a:solidFill>
                  <a:schemeClr val="bg1"/>
                </a:solidFill>
                <a:cs typeface="Helvetica Neue Thin"/>
              </a:rPr>
              <a:t>[Field Service Organizations] now want to create a long tail of services that capitalizes on internet-enabled devices, involves intricate levels of services, and goes beyond fix-it-when-it's-down…</a:t>
            </a:r>
            <a:r>
              <a:rPr lang="en-US" sz="1324" kern="0" dirty="0">
                <a:gradFill>
                  <a:gsLst>
                    <a:gs pos="67257">
                      <a:srgbClr val="FFFFFF"/>
                    </a:gs>
                    <a:gs pos="37000">
                      <a:srgbClr val="FFFFFF"/>
                    </a:gs>
                  </a:gsLst>
                  <a:lin ang="5400000" scaled="0"/>
                </a:gradFill>
                <a:cs typeface="Helvetica Neue Thin"/>
              </a:rPr>
              <a:t>.”</a:t>
            </a:r>
          </a:p>
          <a:p>
            <a:pPr defTabSz="685344">
              <a:defRPr/>
            </a:pPr>
            <a:endParaRPr lang="en-US" sz="1500" kern="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pic>
        <p:nvPicPr>
          <p:cNvPr id="19" name="Imagen 18" descr="logo.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39129" y="4747402"/>
            <a:ext cx="1178083" cy="298964"/>
          </a:xfrm>
          <a:prstGeom prst="rect">
            <a:avLst/>
          </a:prstGeom>
        </p:spPr>
      </p:pic>
    </p:spTree>
    <p:extLst>
      <p:ext uri="{BB962C8B-B14F-4D97-AF65-F5344CB8AC3E}">
        <p14:creationId xmlns:p14="http://schemas.microsoft.com/office/powerpoint/2010/main" val="127843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765348" y="3934133"/>
            <a:ext cx="4378004" cy="114466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kern="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p:nvSpPr>
        <p:spPr bwMode="auto">
          <a:xfrm>
            <a:off x="4765349" y="3016571"/>
            <a:ext cx="1442818" cy="1862595"/>
          </a:xfrm>
          <a:prstGeom prst="ellipse">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38" tIns="34270" rIns="68538" bIns="34270" numCol="1" rtlCol="0" anchor="ctr" anchorCtr="0" compatLnSpc="1">
            <a:prstTxWarp prst="textNoShape">
              <a:avLst/>
            </a:prstTxWarp>
          </a:bodyPr>
          <a:lstStyle/>
          <a:p>
            <a:pPr algn="ctr" defTabSz="685118" fontAlgn="base">
              <a:spcBef>
                <a:spcPct val="0"/>
              </a:spcBef>
              <a:spcAft>
                <a:spcPct val="0"/>
              </a:spcAft>
              <a:defRPr/>
            </a:pPr>
            <a:endParaRPr lang="en-US" kern="0">
              <a:solidFill>
                <a:srgbClr val="292929"/>
              </a:solidFill>
              <a:latin typeface="Segoe UI"/>
            </a:endParaRPr>
          </a:p>
        </p:txBody>
      </p:sp>
      <p:sp>
        <p:nvSpPr>
          <p:cNvPr id="9" name="Rectangle 8"/>
          <p:cNvSpPr/>
          <p:nvPr/>
        </p:nvSpPr>
        <p:spPr>
          <a:xfrm>
            <a:off x="4829626" y="4101593"/>
            <a:ext cx="1314264" cy="764440"/>
          </a:xfrm>
          <a:prstGeom prst="rect">
            <a:avLst/>
          </a:prstGeom>
        </p:spPr>
        <p:txBody>
          <a:bodyPr wrap="square" anchor="ctr">
            <a:spAutoFit/>
          </a:bodyPr>
          <a:lstStyle/>
          <a:p>
            <a:pPr defTabSz="685344">
              <a:lnSpc>
                <a:spcPct val="90000"/>
              </a:lnSpc>
              <a:defRPr/>
            </a:pPr>
            <a:r>
              <a:rPr lang="en-US" sz="4853" kern="0">
                <a:solidFill>
                  <a:schemeClr val="bg1"/>
                </a:solidFill>
                <a:latin typeface="+mj-lt"/>
                <a:ea typeface="Segoe UI" panose="020B0502040204020203" pitchFamily="34" charset="0"/>
                <a:cs typeface="Segoe UI" panose="020B0502040204020203" pitchFamily="34" charset="0"/>
              </a:rPr>
              <a:t>90</a:t>
            </a:r>
            <a:r>
              <a:rPr lang="en-US" sz="3600" kern="0">
                <a:solidFill>
                  <a:schemeClr val="bg1"/>
                </a:solidFill>
                <a:latin typeface="+mj-lt"/>
                <a:ea typeface="Segoe UI" panose="020B0502040204020203" pitchFamily="34" charset="0"/>
                <a:cs typeface="Segoe UI" panose="020B0502040204020203" pitchFamily="34" charset="0"/>
              </a:rPr>
              <a:t>%</a:t>
            </a:r>
            <a:endParaRPr lang="en-US" sz="1350" kern="0">
              <a:solidFill>
                <a:schemeClr val="bg1"/>
              </a:solidFill>
              <a:latin typeface="+mj-lt"/>
              <a:ea typeface="Segoe UI" panose="020B0502040204020203" pitchFamily="34" charset="0"/>
              <a:cs typeface="Segoe UI" panose="020B0502040204020203" pitchFamily="34" charset="0"/>
            </a:endParaRPr>
          </a:p>
        </p:txBody>
      </p:sp>
      <p:sp>
        <p:nvSpPr>
          <p:cNvPr id="10" name="Rectangle 9"/>
          <p:cNvSpPr/>
          <p:nvPr/>
        </p:nvSpPr>
        <p:spPr>
          <a:xfrm>
            <a:off x="6017934" y="4085837"/>
            <a:ext cx="3157557" cy="771365"/>
          </a:xfrm>
          <a:prstGeom prst="rect">
            <a:avLst/>
          </a:prstGeom>
        </p:spPr>
        <p:txBody>
          <a:bodyPr wrap="square" anchor="ctr">
            <a:spAutoFit/>
          </a:bodyPr>
          <a:lstStyle/>
          <a:p>
            <a:pPr defTabSz="685344">
              <a:defRPr/>
            </a:pPr>
            <a:r>
              <a:rPr lang="en-US" sz="1471" kern="0" dirty="0">
                <a:solidFill>
                  <a:schemeClr val="bg1"/>
                </a:solidFill>
                <a:latin typeface="Segoe UI" panose="020B0502040204020203" pitchFamily="34" charset="0"/>
                <a:ea typeface="Segoe UI" panose="020B0502040204020203" pitchFamily="34" charset="0"/>
                <a:cs typeface="Segoe UI" panose="020B0502040204020203" pitchFamily="34" charset="0"/>
              </a:rPr>
              <a:t>of global consumers expect a brand or organization to have an online self-service offering.</a:t>
            </a:r>
          </a:p>
        </p:txBody>
      </p:sp>
      <p:sp>
        <p:nvSpPr>
          <p:cNvPr id="12" name="Rectangle 11"/>
          <p:cNvSpPr/>
          <p:nvPr/>
        </p:nvSpPr>
        <p:spPr>
          <a:xfrm>
            <a:off x="6582147" y="4867650"/>
            <a:ext cx="4028797" cy="211148"/>
          </a:xfrm>
          <a:prstGeom prst="rect">
            <a:avLst/>
          </a:prstGeom>
        </p:spPr>
        <p:txBody>
          <a:bodyPr wrap="square">
            <a:spAutoFit/>
          </a:bodyPr>
          <a:lstStyle/>
          <a:p>
            <a:pPr defTabSz="685582">
              <a:defRPr/>
            </a:pPr>
            <a:r>
              <a:rPr lang="en-US" sz="772" kern="0">
                <a:solidFill>
                  <a:schemeClr val="bg1"/>
                </a:solidFill>
                <a:latin typeface="Segoe UI"/>
              </a:rPr>
              <a:t>The State of Customer Service Report, 2016, Microsoft</a:t>
            </a:r>
            <a:endParaRPr lang="en-US" sz="772" kern="0">
              <a:solidFill>
                <a:schemeClr val="bg1"/>
              </a:solidFill>
            </a:endParaRPr>
          </a:p>
        </p:txBody>
      </p:sp>
      <p:sp>
        <p:nvSpPr>
          <p:cNvPr id="15" name="Title 7"/>
          <p:cNvSpPr>
            <a:spLocks noGrp="1"/>
          </p:cNvSpPr>
          <p:nvPr>
            <p:ph type="title"/>
          </p:nvPr>
        </p:nvSpPr>
        <p:spPr>
          <a:xfrm>
            <a:off x="252310" y="159110"/>
            <a:ext cx="4293909" cy="674653"/>
          </a:xfrm>
        </p:spPr>
        <p:txBody>
          <a:bodyPr>
            <a:noAutofit/>
          </a:bodyPr>
          <a:lstStyle/>
          <a:p>
            <a:pPr algn="l"/>
            <a:r>
              <a:rPr lang="en-US" sz="3600" dirty="0">
                <a:solidFill>
                  <a:schemeClr val="tx1"/>
                </a:solidFill>
              </a:rPr>
              <a:t>Customer-centric experience</a:t>
            </a:r>
          </a:p>
        </p:txBody>
      </p:sp>
      <p:sp>
        <p:nvSpPr>
          <p:cNvPr id="17" name="Text Placeholder 1"/>
          <p:cNvSpPr>
            <a:spLocks noGrp="1"/>
          </p:cNvSpPr>
          <p:nvPr>
            <p:ph type="body" sz="quarter" idx="10"/>
          </p:nvPr>
        </p:nvSpPr>
        <p:spPr>
          <a:xfrm>
            <a:off x="252310" y="1420467"/>
            <a:ext cx="4074781" cy="3537977"/>
          </a:xfrm>
        </p:spPr>
        <p:txBody>
          <a:bodyPr/>
          <a:lstStyle/>
          <a:p>
            <a:r>
              <a:rPr lang="en-US" sz="2353">
                <a:gradFill>
                  <a:gsLst>
                    <a:gs pos="15000">
                      <a:srgbClr val="264178"/>
                    </a:gs>
                    <a:gs pos="83000">
                      <a:srgbClr val="264178"/>
                    </a:gs>
                  </a:gsLst>
                </a:gradFill>
              </a:rPr>
              <a:t>360 degree view</a:t>
            </a:r>
          </a:p>
          <a:p>
            <a:pPr defTabSz="685568" fontAlgn="base">
              <a:spcBef>
                <a:spcPct val="0"/>
              </a:spcBef>
              <a:spcAft>
                <a:spcPct val="0"/>
              </a:spcAft>
              <a:defRPr/>
            </a:pPr>
            <a:r>
              <a:rPr lang="en-US" sz="1324">
                <a:gradFill>
                  <a:gsLst>
                    <a:gs pos="89000">
                      <a:schemeClr val="tx1"/>
                    </a:gs>
                    <a:gs pos="67257">
                      <a:schemeClr val="tx1"/>
                    </a:gs>
                  </a:gsLst>
                  <a:lin ang="0" scaled="0"/>
                </a:gradFill>
                <a:latin typeface="Segoe UI" panose="020B0502040204020203" pitchFamily="34" charset="0"/>
                <a:ea typeface="Segoe UI" panose="020B0502040204020203" pitchFamily="34" charset="0"/>
                <a:cs typeface="Segoe UI" panose="020B0502040204020203" pitchFamily="34" charset="0"/>
              </a:rPr>
              <a:t>Keep </a:t>
            </a:r>
            <a:r>
              <a:rPr lang="en-US" sz="1324" b="1">
                <a:gradFill>
                  <a:gsLst>
                    <a:gs pos="89000">
                      <a:schemeClr val="tx1"/>
                    </a:gs>
                    <a:gs pos="67257">
                      <a:schemeClr val="tx1"/>
                    </a:gs>
                  </a:gsLst>
                  <a:lin ang="0" scaled="0"/>
                </a:gradFill>
                <a:latin typeface="Segoe UI" panose="020B0502040204020203" pitchFamily="34" charset="0"/>
                <a:ea typeface="Segoe UI" panose="020B0502040204020203" pitchFamily="34" charset="0"/>
                <a:cs typeface="Segoe UI" panose="020B0502040204020203" pitchFamily="34" charset="0"/>
              </a:rPr>
              <a:t>track</a:t>
            </a:r>
            <a:r>
              <a:rPr lang="en-US" sz="1324">
                <a:gradFill>
                  <a:gsLst>
                    <a:gs pos="89000">
                      <a:schemeClr val="tx1"/>
                    </a:gs>
                    <a:gs pos="67257">
                      <a:schemeClr val="tx1"/>
                    </a:gs>
                  </a:gsLst>
                  <a:lin ang="0" scaled="0"/>
                </a:gradFill>
                <a:latin typeface="Segoe UI" panose="020B0502040204020203" pitchFamily="34" charset="0"/>
                <a:ea typeface="Segoe UI" panose="020B0502040204020203" pitchFamily="34" charset="0"/>
                <a:cs typeface="Segoe UI" panose="020B0502040204020203" pitchFamily="34" charset="0"/>
              </a:rPr>
              <a:t> of service activities, including </a:t>
            </a:r>
            <a:br>
              <a:rPr lang="en-US" sz="1324">
                <a:gradFill>
                  <a:gsLst>
                    <a:gs pos="89000">
                      <a:schemeClr val="tx1"/>
                    </a:gs>
                    <a:gs pos="67257">
                      <a:schemeClr val="tx1"/>
                    </a:gs>
                  </a:gsLst>
                  <a:lin ang="0" scaled="0"/>
                </a:gradFill>
                <a:latin typeface="Segoe UI" panose="020B0502040204020203" pitchFamily="34" charset="0"/>
                <a:ea typeface="Segoe UI" panose="020B0502040204020203" pitchFamily="34" charset="0"/>
                <a:cs typeface="Segoe UI" panose="020B0502040204020203" pitchFamily="34" charset="0"/>
              </a:rPr>
            </a:br>
            <a:r>
              <a:rPr lang="en-US" sz="1324">
                <a:gradFill>
                  <a:gsLst>
                    <a:gs pos="89000">
                      <a:schemeClr val="tx1"/>
                    </a:gs>
                    <a:gs pos="67257">
                      <a:schemeClr val="tx1"/>
                    </a:gs>
                  </a:gsLst>
                  <a:lin ang="0" scaled="0"/>
                </a:gradFill>
                <a:latin typeface="Segoe UI" panose="020B0502040204020203" pitchFamily="34" charset="0"/>
                <a:ea typeface="Segoe UI" panose="020B0502040204020203" pitchFamily="34" charset="0"/>
                <a:cs typeface="Segoe UI" panose="020B0502040204020203" pitchFamily="34" charset="0"/>
              </a:rPr>
              <a:t>upcoming and previous appointments as well as self-scheduling with a customer portal. </a:t>
            </a:r>
          </a:p>
          <a:p>
            <a:pPr defTabSz="685568" fontAlgn="base">
              <a:spcBef>
                <a:spcPct val="0"/>
              </a:spcBef>
              <a:spcAft>
                <a:spcPct val="0"/>
              </a:spcAft>
            </a:pPr>
            <a:endParaRPr lang="en-US" sz="1471">
              <a:solidFill>
                <a:srgbClr val="292929">
                  <a:lumMod val="50000"/>
                  <a:lumOff val="50000"/>
                </a:srgbClr>
              </a:solidFill>
              <a:latin typeface="Segoe UI" panose="020B0502040204020203" pitchFamily="34" charset="0"/>
              <a:ea typeface="Segoe UI" panose="020B0502040204020203" pitchFamily="34" charset="0"/>
              <a:cs typeface="Segoe UI" panose="020B0502040204020203" pitchFamily="34" charset="0"/>
            </a:endParaRPr>
          </a:p>
          <a:p>
            <a:pPr defTabSz="685568" fontAlgn="base">
              <a:spcBef>
                <a:spcPct val="0"/>
              </a:spcBef>
              <a:spcAft>
                <a:spcPct val="0"/>
              </a:spcAft>
              <a:defRPr/>
            </a:pPr>
            <a:r>
              <a:rPr lang="en-US" sz="2353">
                <a:gradFill>
                  <a:gsLst>
                    <a:gs pos="15000">
                      <a:srgbClr val="264178"/>
                    </a:gs>
                    <a:gs pos="83000">
                      <a:srgbClr val="264178"/>
                    </a:gs>
                  </a:gsLst>
                </a:gradFill>
              </a:rPr>
              <a:t>Outbound communications</a:t>
            </a:r>
            <a:br>
              <a:rPr lang="en-US" sz="1471">
                <a:solidFill>
                  <a:srgbClr val="002060"/>
                </a:solidFill>
              </a:rPr>
            </a:br>
            <a:r>
              <a:rPr lang="en-US" sz="1324">
                <a:gradFill>
                  <a:gsLst>
                    <a:gs pos="89000">
                      <a:schemeClr val="tx1"/>
                    </a:gs>
                    <a:gs pos="67257">
                      <a:schemeClr val="tx1"/>
                    </a:gs>
                  </a:gsLst>
                  <a:lin ang="0" scaled="0"/>
                </a:gradFill>
                <a:latin typeface="Segoe UI" panose="020B0502040204020203" pitchFamily="34" charset="0"/>
                <a:ea typeface="Segoe UI" panose="020B0502040204020203" pitchFamily="34" charset="0"/>
                <a:cs typeface="Segoe UI" panose="020B0502040204020203" pitchFamily="34" charset="0"/>
              </a:rPr>
              <a:t>Send automated voice and text messages reminders customers about upcoming appointments through </a:t>
            </a:r>
            <a:r>
              <a:rPr lang="en-US" sz="1324" b="1" err="1">
                <a:gradFill>
                  <a:gsLst>
                    <a:gs pos="89000">
                      <a:schemeClr val="tx1"/>
                    </a:gs>
                    <a:gs pos="67257">
                      <a:schemeClr val="tx1"/>
                    </a:gs>
                  </a:gsLst>
                  <a:lin ang="0" scaled="0"/>
                </a:gradFill>
                <a:latin typeface="Segoe UI" panose="020B0502040204020203" pitchFamily="34" charset="0"/>
                <a:ea typeface="Segoe UI" panose="020B0502040204020203" pitchFamily="34" charset="0"/>
                <a:cs typeface="Segoe UI" panose="020B0502040204020203" pitchFamily="34" charset="0"/>
              </a:rPr>
              <a:t>Twilio</a:t>
            </a:r>
            <a:r>
              <a:rPr lang="en-US" sz="1324">
                <a:gradFill>
                  <a:gsLst>
                    <a:gs pos="89000">
                      <a:schemeClr val="tx1"/>
                    </a:gs>
                    <a:gs pos="67257">
                      <a:schemeClr val="tx1"/>
                    </a:gs>
                  </a:gsLst>
                  <a:lin ang="0" scaled="0"/>
                </a:gradFill>
                <a:latin typeface="Segoe UI" panose="020B0502040204020203" pitchFamily="34" charset="0"/>
                <a:ea typeface="Segoe UI" panose="020B0502040204020203" pitchFamily="34" charset="0"/>
                <a:cs typeface="Segoe UI" panose="020B0502040204020203" pitchFamily="34" charset="0"/>
              </a:rPr>
              <a:t>.</a:t>
            </a:r>
          </a:p>
          <a:p>
            <a:pPr defTabSz="685568" fontAlgn="base">
              <a:spcBef>
                <a:spcPct val="0"/>
              </a:spcBef>
              <a:spcAft>
                <a:spcPct val="0"/>
              </a:spcAft>
            </a:pPr>
            <a:endParaRPr lang="en-US" sz="1471">
              <a:gradFill>
                <a:gsLst>
                  <a:gs pos="15000">
                    <a:srgbClr val="264178"/>
                  </a:gs>
                  <a:gs pos="83000">
                    <a:srgbClr val="264178"/>
                  </a:gs>
                </a:gsLst>
              </a:gradFill>
            </a:endParaRPr>
          </a:p>
          <a:p>
            <a:pPr defTabSz="685568" fontAlgn="base">
              <a:spcBef>
                <a:spcPct val="0"/>
              </a:spcBef>
              <a:spcAft>
                <a:spcPct val="0"/>
              </a:spcAft>
            </a:pPr>
            <a:r>
              <a:rPr lang="en-US" sz="2353">
                <a:gradFill>
                  <a:gsLst>
                    <a:gs pos="15000">
                      <a:srgbClr val="264178"/>
                    </a:gs>
                    <a:gs pos="83000">
                      <a:srgbClr val="264178"/>
                    </a:gs>
                  </a:gsLst>
                </a:gradFill>
              </a:rPr>
              <a:t>Technician visibility</a:t>
            </a:r>
          </a:p>
          <a:p>
            <a:pPr defTabSz="685568" fontAlgn="base">
              <a:spcBef>
                <a:spcPct val="0"/>
              </a:spcBef>
              <a:spcAft>
                <a:spcPct val="0"/>
              </a:spcAft>
              <a:defRPr/>
            </a:pPr>
            <a:r>
              <a:rPr lang="en-US" sz="1324">
                <a:gradFill>
                  <a:gsLst>
                    <a:gs pos="89000">
                      <a:schemeClr val="tx1"/>
                    </a:gs>
                    <a:gs pos="67257">
                      <a:schemeClr val="tx1"/>
                    </a:gs>
                  </a:gsLst>
                  <a:lin ang="0" scaled="0"/>
                </a:gradFill>
                <a:latin typeface="Segoe UI" panose="020B0502040204020203" pitchFamily="34" charset="0"/>
                <a:ea typeface="Segoe UI" panose="020B0502040204020203" pitchFamily="34" charset="0"/>
                <a:cs typeface="Segoe UI" panose="020B0502040204020203" pitchFamily="34" charset="0"/>
              </a:rPr>
              <a:t>Know when to expect service. Customers can see technician vehicle, photo, and real-time location while </a:t>
            </a:r>
            <a:r>
              <a:rPr lang="en-US" sz="1324" err="1">
                <a:gradFill>
                  <a:gsLst>
                    <a:gs pos="89000">
                      <a:schemeClr val="tx1"/>
                    </a:gs>
                    <a:gs pos="67257">
                      <a:schemeClr val="tx1"/>
                    </a:gs>
                  </a:gsLst>
                  <a:lin ang="0" scaled="0"/>
                </a:gradFill>
                <a:latin typeface="Segoe UI" panose="020B0502040204020203" pitchFamily="34" charset="0"/>
                <a:ea typeface="Segoe UI" panose="020B0502040204020203" pitchFamily="34" charset="0"/>
                <a:cs typeface="Segoe UI" panose="020B0502040204020203" pitchFamily="34" charset="0"/>
              </a:rPr>
              <a:t>en</a:t>
            </a:r>
            <a:r>
              <a:rPr lang="en-US" sz="1324">
                <a:gradFill>
                  <a:gsLst>
                    <a:gs pos="89000">
                      <a:schemeClr val="tx1"/>
                    </a:gs>
                    <a:gs pos="67257">
                      <a:schemeClr val="tx1"/>
                    </a:gs>
                  </a:gsLst>
                  <a:lin ang="0" scaled="0"/>
                </a:gradFill>
                <a:latin typeface="Segoe UI" panose="020B0502040204020203" pitchFamily="34" charset="0"/>
                <a:ea typeface="Segoe UI" panose="020B0502040204020203" pitchFamily="34" charset="0"/>
                <a:cs typeface="Segoe UI" panose="020B0502040204020203" pitchFamily="34" charset="0"/>
              </a:rPr>
              <a:t>-route using an integration with </a:t>
            </a:r>
            <a:r>
              <a:rPr lang="en-US" sz="1324" b="1" err="1">
                <a:gradFill>
                  <a:gsLst>
                    <a:gs pos="89000">
                      <a:schemeClr val="tx1"/>
                    </a:gs>
                    <a:gs pos="67257">
                      <a:schemeClr val="tx1"/>
                    </a:gs>
                  </a:gsLst>
                  <a:lin ang="0" scaled="0"/>
                </a:gradFill>
                <a:latin typeface="Segoe UI" panose="020B0502040204020203" pitchFamily="34" charset="0"/>
                <a:ea typeface="Segoe UI" panose="020B0502040204020203" pitchFamily="34" charset="0"/>
                <a:cs typeface="Segoe UI" panose="020B0502040204020203" pitchFamily="34" charset="0"/>
              </a:rPr>
              <a:t>Glympse</a:t>
            </a:r>
            <a:r>
              <a:rPr lang="en-US" sz="1324">
                <a:gradFill>
                  <a:gsLst>
                    <a:gs pos="89000">
                      <a:schemeClr val="tx1"/>
                    </a:gs>
                    <a:gs pos="67257">
                      <a:schemeClr val="tx1"/>
                    </a:gs>
                  </a:gsLst>
                  <a:lin ang="0" scaled="0"/>
                </a:gradFill>
                <a:latin typeface="Segoe UI" panose="020B0502040204020203" pitchFamily="34" charset="0"/>
                <a:ea typeface="Segoe UI" panose="020B0502040204020203" pitchFamily="34" charset="0"/>
                <a:cs typeface="Segoe UI" panose="020B0502040204020203" pitchFamily="34" charset="0"/>
              </a:rPr>
              <a:t>. </a:t>
            </a:r>
          </a:p>
        </p:txBody>
      </p:sp>
      <p:pic>
        <p:nvPicPr>
          <p:cNvPr id="18" name="Picture 17"/>
          <p:cNvPicPr>
            <a:picLocks noChangeAspect="1"/>
          </p:cNvPicPr>
          <p:nvPr/>
        </p:nvPicPr>
        <p:blipFill rotWithShape="1">
          <a:blip r:embed="rId3" cstate="screen">
            <a:extLst>
              <a:ext uri="{28A0092B-C50C-407E-A947-70E740481C1C}">
                <a14:useLocalDpi xmlns:a14="http://schemas.microsoft.com/office/drawing/2010/main"/>
              </a:ext>
            </a:extLst>
          </a:blip>
          <a:srcRect t="-617"/>
          <a:stretch/>
        </p:blipFill>
        <p:spPr>
          <a:xfrm>
            <a:off x="4765348" y="0"/>
            <a:ext cx="4378004" cy="3947870"/>
          </a:xfrm>
          <a:prstGeom prst="rect">
            <a:avLst/>
          </a:prstGeom>
        </p:spPr>
      </p:pic>
    </p:spTree>
    <p:extLst>
      <p:ext uri="{BB962C8B-B14F-4D97-AF65-F5344CB8AC3E}">
        <p14:creationId xmlns:p14="http://schemas.microsoft.com/office/powerpoint/2010/main" val="88930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74514"/>
            <a:ext cx="8229600" cy="3394472"/>
          </a:xfrm>
        </p:spPr>
        <p:txBody>
          <a:bodyPr anchor="ctr">
            <a:normAutofit/>
          </a:bodyPr>
          <a:lstStyle/>
          <a:p>
            <a:pPr marL="0" indent="0" algn="ctr">
              <a:buNone/>
            </a:pPr>
            <a:r>
              <a:rPr lang="en-US" sz="6600" i="1" dirty="0"/>
              <a:t>Scheduling</a:t>
            </a:r>
            <a:endParaRPr lang="en-US" sz="2400" i="1" dirty="0"/>
          </a:p>
        </p:txBody>
      </p:sp>
    </p:spTree>
    <p:extLst>
      <p:ext uri="{BB962C8B-B14F-4D97-AF65-F5344CB8AC3E}">
        <p14:creationId xmlns:p14="http://schemas.microsoft.com/office/powerpoint/2010/main" val="2892482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776821" y="365"/>
            <a:ext cx="4379301" cy="2839702"/>
          </a:xfrm>
          <a:prstGeom prst="rect">
            <a:avLst/>
          </a:prstGeom>
          <a:ln>
            <a:noFill/>
          </a:ln>
        </p:spPr>
      </p:pic>
      <p:sp>
        <p:nvSpPr>
          <p:cNvPr id="8" name="Title 7"/>
          <p:cNvSpPr>
            <a:spLocks noGrp="1"/>
          </p:cNvSpPr>
          <p:nvPr>
            <p:ph type="title"/>
          </p:nvPr>
        </p:nvSpPr>
        <p:spPr>
          <a:xfrm>
            <a:off x="201932" y="205979"/>
            <a:ext cx="4574890" cy="857250"/>
          </a:xfrm>
        </p:spPr>
        <p:txBody>
          <a:bodyPr>
            <a:normAutofit/>
          </a:bodyPr>
          <a:lstStyle/>
          <a:p>
            <a:pPr lvl="0" algn="l">
              <a:defRPr/>
            </a:pPr>
            <a:r>
              <a:rPr lang="en-US" sz="3600" dirty="0">
                <a:gradFill>
                  <a:gsLst>
                    <a:gs pos="90000">
                      <a:schemeClr val="tx1">
                        <a:lumMod val="90000"/>
                        <a:lumOff val="10000"/>
                      </a:schemeClr>
                    </a:gs>
                    <a:gs pos="80000">
                      <a:schemeClr val="tx1">
                        <a:lumMod val="90000"/>
                        <a:lumOff val="10000"/>
                      </a:schemeClr>
                    </a:gs>
                  </a:gsLst>
                  <a:lin ang="5400000" scaled="0"/>
                </a:gradFill>
              </a:rPr>
              <a:t>Workload Scenarios</a:t>
            </a:r>
          </a:p>
        </p:txBody>
      </p:sp>
      <p:sp>
        <p:nvSpPr>
          <p:cNvPr id="14" name="Oval 13"/>
          <p:cNvSpPr/>
          <p:nvPr/>
        </p:nvSpPr>
        <p:spPr bwMode="auto">
          <a:xfrm>
            <a:off x="4765349" y="3016571"/>
            <a:ext cx="1442818" cy="1862595"/>
          </a:xfrm>
          <a:prstGeom prst="ellipse">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38" tIns="34270" rIns="68538" bIns="34270" numCol="1" rtlCol="0" anchor="ctr" anchorCtr="0" compatLnSpc="1">
            <a:prstTxWarp prst="textNoShape">
              <a:avLst/>
            </a:prstTxWarp>
          </a:bodyPr>
          <a:lstStyle/>
          <a:p>
            <a:pPr algn="ctr" defTabSz="685118" fontAlgn="base">
              <a:spcBef>
                <a:spcPct val="0"/>
              </a:spcBef>
              <a:spcAft>
                <a:spcPct val="0"/>
              </a:spcAft>
              <a:defRPr/>
            </a:pPr>
            <a:endParaRPr lang="en-US" kern="0">
              <a:solidFill>
                <a:srgbClr val="292929"/>
              </a:solidFill>
              <a:latin typeface="Segoe UI"/>
            </a:endParaRPr>
          </a:p>
        </p:txBody>
      </p:sp>
      <p:pic>
        <p:nvPicPr>
          <p:cNvPr id="11" name="Imagen 18" descr="logo.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23956" y="4749478"/>
            <a:ext cx="1178083" cy="298964"/>
          </a:xfrm>
          <a:prstGeom prst="rect">
            <a:avLst/>
          </a:prstGeom>
        </p:spPr>
      </p:pic>
      <p:sp>
        <p:nvSpPr>
          <p:cNvPr id="12" name="Text Placeholder 7"/>
          <p:cNvSpPr txBox="1">
            <a:spLocks/>
          </p:cNvSpPr>
          <p:nvPr/>
        </p:nvSpPr>
        <p:spPr>
          <a:xfrm>
            <a:off x="201931" y="1015331"/>
            <a:ext cx="4138796" cy="3612563"/>
          </a:xfrm>
          <a:prstGeom prst="rect">
            <a:avLst/>
          </a:prstGeom>
        </p:spPr>
        <p:txBody>
          <a:bodyPr vert="horz" wrap="square" lIns="107571" tIns="67232" rIns="107571" bIns="6723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a:gradFill>
                  <a:gsLst>
                    <a:gs pos="15000">
                      <a:srgbClr val="264178"/>
                    </a:gs>
                    <a:gs pos="83000">
                      <a:srgbClr val="264178"/>
                    </a:gs>
                  </a:gsLst>
                </a:gradFill>
              </a:rPr>
              <a:t>Maintenance agreements</a:t>
            </a:r>
          </a:p>
          <a:p>
            <a:pPr marL="0" indent="0">
              <a:buNone/>
            </a:pPr>
            <a:r>
              <a:rPr lang="en-US" sz="1324">
                <a:gradFill>
                  <a:gsLst>
                    <a:gs pos="6000">
                      <a:schemeClr val="tx1"/>
                    </a:gs>
                    <a:gs pos="28000">
                      <a:schemeClr val="tx1"/>
                    </a:gs>
                  </a:gsLst>
                </a:gradFill>
                <a:latin typeface="Segoe UI" panose="020B0502040204020203" pitchFamily="34" charset="0"/>
                <a:ea typeface="Segoe UI" panose="020B0502040204020203" pitchFamily="34" charset="0"/>
                <a:cs typeface="Segoe UI" panose="020B0502040204020203" pitchFamily="34" charset="0"/>
              </a:rPr>
              <a:t>Technicians visit on monthly, quarterly, or annual basis to perform preventative maintenance. </a:t>
            </a:r>
            <a:br>
              <a:rPr lang="en-US" sz="1324"/>
            </a:br>
            <a:endParaRPr lang="en-US" sz="1324"/>
          </a:p>
          <a:p>
            <a:pPr marL="0" indent="0">
              <a:buNone/>
            </a:pPr>
            <a:r>
              <a:rPr lang="en-US" sz="2353">
                <a:gradFill>
                  <a:gsLst>
                    <a:gs pos="15000">
                      <a:srgbClr val="264178"/>
                    </a:gs>
                    <a:gs pos="83000">
                      <a:srgbClr val="264178"/>
                    </a:gs>
                  </a:gsLst>
                </a:gradFill>
              </a:rPr>
              <a:t>On-demand break/fix</a:t>
            </a:r>
          </a:p>
          <a:p>
            <a:pPr marL="0" indent="0">
              <a:buNone/>
            </a:pPr>
            <a:r>
              <a:rPr lang="en-US" sz="1324">
                <a:gradFill>
                  <a:gsLst>
                    <a:gs pos="6000">
                      <a:schemeClr val="tx1"/>
                    </a:gs>
                    <a:gs pos="28000">
                      <a:schemeClr val="tx1"/>
                    </a:gs>
                  </a:gsLst>
                </a:gradFill>
                <a:latin typeface="Segoe UI" panose="020B0502040204020203" pitchFamily="34" charset="0"/>
                <a:ea typeface="Segoe UI" panose="020B0502040204020203" pitchFamily="34" charset="0"/>
                <a:cs typeface="Segoe UI" panose="020B0502040204020203" pitchFamily="34" charset="0"/>
              </a:rPr>
              <a:t>A customer calls the customer service department which opens a work-order to dispatch a technician on-site to correct an issue.</a:t>
            </a:r>
            <a:br>
              <a:rPr lang="en-US" sz="1324"/>
            </a:br>
            <a:endParaRPr lang="en-US" sz="1324"/>
          </a:p>
          <a:p>
            <a:pPr marL="0" indent="0">
              <a:buNone/>
            </a:pPr>
            <a:r>
              <a:rPr lang="en-US" sz="2353" err="1">
                <a:gradFill>
                  <a:gsLst>
                    <a:gs pos="15000">
                      <a:srgbClr val="264178"/>
                    </a:gs>
                    <a:gs pos="83000">
                      <a:srgbClr val="264178"/>
                    </a:gs>
                  </a:gsLst>
                </a:gradFill>
              </a:rPr>
              <a:t>IoT</a:t>
            </a:r>
            <a:r>
              <a:rPr lang="en-US" sz="2353">
                <a:gradFill>
                  <a:gsLst>
                    <a:gs pos="15000">
                      <a:srgbClr val="264178"/>
                    </a:gs>
                    <a:gs pos="83000">
                      <a:srgbClr val="264178"/>
                    </a:gs>
                  </a:gsLst>
                </a:gradFill>
              </a:rPr>
              <a:t> trigger</a:t>
            </a:r>
          </a:p>
          <a:p>
            <a:pPr marL="0" indent="0">
              <a:buNone/>
            </a:pPr>
            <a:r>
              <a:rPr lang="en-US" sz="1324" err="1">
                <a:gradFill>
                  <a:gsLst>
                    <a:gs pos="6000">
                      <a:schemeClr val="tx1"/>
                    </a:gs>
                    <a:gs pos="28000">
                      <a:schemeClr val="tx1"/>
                    </a:gs>
                  </a:gsLst>
                </a:gradFill>
                <a:latin typeface="Segoe UI" panose="020B0502040204020203" pitchFamily="34" charset="0"/>
                <a:ea typeface="Segoe UI" panose="020B0502040204020203" pitchFamily="34" charset="0"/>
                <a:cs typeface="Segoe UI" panose="020B0502040204020203" pitchFamily="34" charset="0"/>
              </a:rPr>
              <a:t>IoT</a:t>
            </a:r>
            <a:r>
              <a:rPr lang="en-US" sz="1324">
                <a:gradFill>
                  <a:gsLst>
                    <a:gs pos="6000">
                      <a:schemeClr val="tx1"/>
                    </a:gs>
                    <a:gs pos="28000">
                      <a:schemeClr val="tx1"/>
                    </a:gs>
                  </a:gsLst>
                </a:gradFill>
                <a:latin typeface="Segoe UI" panose="020B0502040204020203" pitchFamily="34" charset="0"/>
                <a:ea typeface="Segoe UI" panose="020B0502040204020203" pitchFamily="34" charset="0"/>
                <a:cs typeface="Segoe UI" panose="020B0502040204020203" pitchFamily="34" charset="0"/>
              </a:rPr>
              <a:t> device telemetry triggers an automated work-order creation process to have a technician visit to correct a problem before it becomes an issue. </a:t>
            </a:r>
          </a:p>
          <a:p>
            <a:pPr marL="0" indent="0">
              <a:buNone/>
            </a:pPr>
            <a:endParaRPr lang="en-US" sz="2353"/>
          </a:p>
        </p:txBody>
      </p:sp>
    </p:spTree>
    <p:extLst>
      <p:ext uri="{BB962C8B-B14F-4D97-AF65-F5344CB8AC3E}">
        <p14:creationId xmlns:p14="http://schemas.microsoft.com/office/powerpoint/2010/main" val="106447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16" y="41986"/>
            <a:ext cx="4838182" cy="603559"/>
          </a:xfrm>
        </p:spPr>
        <p:txBody>
          <a:bodyPr>
            <a:normAutofit fontScale="90000"/>
          </a:bodyPr>
          <a:lstStyle/>
          <a:p>
            <a:r>
              <a:rPr lang="en-US"/>
              <a:t>3 ways to schedule</a:t>
            </a:r>
          </a:p>
        </p:txBody>
      </p:sp>
      <p:grpSp>
        <p:nvGrpSpPr>
          <p:cNvPr id="7" name="Group 6"/>
          <p:cNvGrpSpPr/>
          <p:nvPr/>
        </p:nvGrpSpPr>
        <p:grpSpPr>
          <a:xfrm>
            <a:off x="5939147" y="1460425"/>
            <a:ext cx="3087186" cy="2360913"/>
            <a:chOff x="10524" y="2249857"/>
            <a:chExt cx="5742641" cy="4346206"/>
          </a:xfrm>
        </p:grpSpPr>
        <p:pic>
          <p:nvPicPr>
            <p:cNvPr id="9" name="Picture 8"/>
            <p:cNvPicPr>
              <a:picLocks noChangeAspect="1"/>
            </p:cNvPicPr>
            <p:nvPr/>
          </p:nvPicPr>
          <p:blipFill>
            <a:blip r:embed="rId2"/>
            <a:stretch>
              <a:fillRect/>
            </a:stretch>
          </p:blipFill>
          <p:spPr>
            <a:xfrm>
              <a:off x="10524" y="2249857"/>
              <a:ext cx="5742641" cy="4346206"/>
            </a:xfrm>
            <a:prstGeom prst="rect">
              <a:avLst/>
            </a:prstGeom>
          </p:spPr>
        </p:pic>
        <p:pic>
          <p:nvPicPr>
            <p:cNvPr id="10" name="Picture 9"/>
            <p:cNvPicPr>
              <a:picLocks noChangeAspect="1"/>
            </p:cNvPicPr>
            <p:nvPr/>
          </p:nvPicPr>
          <p:blipFill>
            <a:blip r:embed="rId3"/>
            <a:stretch>
              <a:fillRect/>
            </a:stretch>
          </p:blipFill>
          <p:spPr>
            <a:xfrm>
              <a:off x="249123" y="2506874"/>
              <a:ext cx="5270157" cy="2882181"/>
            </a:xfrm>
            <a:prstGeom prst="rect">
              <a:avLst/>
            </a:prstGeom>
          </p:spPr>
        </p:pic>
      </p:grpSp>
      <p:sp>
        <p:nvSpPr>
          <p:cNvPr id="8" name="Content Placeholder 4"/>
          <p:cNvSpPr txBox="1">
            <a:spLocks/>
          </p:cNvSpPr>
          <p:nvPr/>
        </p:nvSpPr>
        <p:spPr>
          <a:xfrm>
            <a:off x="2939251" y="1040688"/>
            <a:ext cx="1871159" cy="559176"/>
          </a:xfrm>
          <a:prstGeom prst="rect">
            <a:avLst/>
          </a:prstGeom>
        </p:spPr>
        <p:txBody>
          <a:bodyPr vert="horz" lIns="68570" tIns="34285" rIns="68570" bIns="34285"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a:t>Manual service scheduling </a:t>
            </a:r>
            <a:r>
              <a:rPr lang="en-US" sz="900"/>
              <a:t>allows you to click and drag work orders from bottom to resources on top</a:t>
            </a:r>
          </a:p>
        </p:txBody>
      </p:sp>
      <p:grpSp>
        <p:nvGrpSpPr>
          <p:cNvPr id="15" name="Group 14"/>
          <p:cNvGrpSpPr/>
          <p:nvPr/>
        </p:nvGrpSpPr>
        <p:grpSpPr>
          <a:xfrm>
            <a:off x="77216" y="645544"/>
            <a:ext cx="2817164" cy="2233357"/>
            <a:chOff x="75855" y="2947102"/>
            <a:chExt cx="4901392" cy="3477512"/>
          </a:xfrm>
        </p:grpSpPr>
        <p:grpSp>
          <p:nvGrpSpPr>
            <p:cNvPr id="12" name="Group 11"/>
            <p:cNvGrpSpPr/>
            <p:nvPr/>
          </p:nvGrpSpPr>
          <p:grpSpPr>
            <a:xfrm>
              <a:off x="75855" y="2947102"/>
              <a:ext cx="4901392" cy="3477512"/>
              <a:chOff x="10524" y="2249857"/>
              <a:chExt cx="5742641" cy="4346206"/>
            </a:xfrm>
          </p:grpSpPr>
          <p:pic>
            <p:nvPicPr>
              <p:cNvPr id="13" name="Picture 12"/>
              <p:cNvPicPr>
                <a:picLocks noChangeAspect="1"/>
              </p:cNvPicPr>
              <p:nvPr/>
            </p:nvPicPr>
            <p:blipFill>
              <a:blip r:embed="rId2"/>
              <a:stretch>
                <a:fillRect/>
              </a:stretch>
            </p:blipFill>
            <p:spPr>
              <a:xfrm>
                <a:off x="10524" y="2249857"/>
                <a:ext cx="5742641" cy="4346206"/>
              </a:xfrm>
              <a:prstGeom prst="rect">
                <a:avLst/>
              </a:prstGeom>
            </p:spPr>
          </p:pic>
          <p:pic>
            <p:nvPicPr>
              <p:cNvPr id="14" name="Picture 13"/>
              <p:cNvPicPr>
                <a:picLocks noChangeAspect="1"/>
              </p:cNvPicPr>
              <p:nvPr/>
            </p:nvPicPr>
            <p:blipFill>
              <a:blip r:embed="rId3"/>
              <a:stretch>
                <a:fillRect/>
              </a:stretch>
            </p:blipFill>
            <p:spPr>
              <a:xfrm>
                <a:off x="249123" y="2506874"/>
                <a:ext cx="5270157" cy="2882181"/>
              </a:xfrm>
              <a:prstGeom prst="rect">
                <a:avLst/>
              </a:prstGeom>
            </p:spPr>
          </p:pic>
        </p:grpSp>
        <p:pic>
          <p:nvPicPr>
            <p:cNvPr id="11" name="Picture 10"/>
            <p:cNvPicPr>
              <a:picLocks noChangeAspect="1"/>
            </p:cNvPicPr>
            <p:nvPr/>
          </p:nvPicPr>
          <p:blipFill>
            <a:blip r:embed="rId4"/>
            <a:stretch>
              <a:fillRect/>
            </a:stretch>
          </p:blipFill>
          <p:spPr>
            <a:xfrm>
              <a:off x="281598" y="3152748"/>
              <a:ext cx="4496026" cy="2310541"/>
            </a:xfrm>
            <a:prstGeom prst="rect">
              <a:avLst/>
            </a:prstGeom>
          </p:spPr>
        </p:pic>
      </p:grpSp>
      <p:grpSp>
        <p:nvGrpSpPr>
          <p:cNvPr id="6" name="Group 5"/>
          <p:cNvGrpSpPr/>
          <p:nvPr/>
        </p:nvGrpSpPr>
        <p:grpSpPr>
          <a:xfrm>
            <a:off x="2336201" y="2779376"/>
            <a:ext cx="3087186" cy="2360913"/>
            <a:chOff x="2676998" y="3519973"/>
            <a:chExt cx="4116833" cy="3148330"/>
          </a:xfrm>
        </p:grpSpPr>
        <p:pic>
          <p:nvPicPr>
            <p:cNvPr id="17" name="Picture 16"/>
            <p:cNvPicPr>
              <a:picLocks noChangeAspect="1"/>
            </p:cNvPicPr>
            <p:nvPr/>
          </p:nvPicPr>
          <p:blipFill>
            <a:blip r:embed="rId2"/>
            <a:stretch>
              <a:fillRect/>
            </a:stretch>
          </p:blipFill>
          <p:spPr>
            <a:xfrm>
              <a:off x="2676998" y="3519973"/>
              <a:ext cx="4116833" cy="3148330"/>
            </a:xfrm>
            <a:prstGeom prst="rect">
              <a:avLst/>
            </a:prstGeom>
          </p:spPr>
        </p:pic>
        <p:pic>
          <p:nvPicPr>
            <p:cNvPr id="16" name="Picture 15"/>
            <p:cNvPicPr>
              <a:picLocks noChangeAspect="1"/>
            </p:cNvPicPr>
            <p:nvPr/>
          </p:nvPicPr>
          <p:blipFill>
            <a:blip r:embed="rId5"/>
            <a:stretch>
              <a:fillRect/>
            </a:stretch>
          </p:blipFill>
          <p:spPr>
            <a:xfrm>
              <a:off x="2804713" y="3723384"/>
              <a:ext cx="3861402" cy="2108649"/>
            </a:xfrm>
            <a:prstGeom prst="rect">
              <a:avLst/>
            </a:prstGeom>
          </p:spPr>
        </p:pic>
      </p:grpSp>
      <p:sp>
        <p:nvSpPr>
          <p:cNvPr id="18" name="Content Placeholder 4"/>
          <p:cNvSpPr txBox="1">
            <a:spLocks/>
          </p:cNvSpPr>
          <p:nvPr/>
        </p:nvSpPr>
        <p:spPr>
          <a:xfrm>
            <a:off x="5939146" y="601672"/>
            <a:ext cx="3054379" cy="858752"/>
          </a:xfrm>
          <a:prstGeom prst="rect">
            <a:avLst/>
          </a:prstGeom>
        </p:spPr>
        <p:txBody>
          <a:bodyPr vert="horz" lIns="68570" tIns="34285" rIns="68570" bIns="34285"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a:t>Resource scheduling optimization </a:t>
            </a:r>
            <a:r>
              <a:rPr lang="en-US" sz="900"/>
              <a:t>evaluates routes and automatically schedules work orders to minimize travel time and maximize working hours. The “engine” also responds to reschedules and cancellations. After automatically scheduling, dispatchers still have ability to manually override schedules as needed</a:t>
            </a:r>
            <a:endParaRPr lang="en-US" sz="900" b="1"/>
          </a:p>
        </p:txBody>
      </p:sp>
      <p:pic>
        <p:nvPicPr>
          <p:cNvPr id="19" name="Picture 18"/>
          <p:cNvPicPr>
            <a:picLocks noChangeAspect="1"/>
          </p:cNvPicPr>
          <p:nvPr/>
        </p:nvPicPr>
        <p:blipFill>
          <a:blip r:embed="rId6"/>
          <a:stretch>
            <a:fillRect/>
          </a:stretch>
        </p:blipFill>
        <p:spPr>
          <a:xfrm>
            <a:off x="4623638" y="4774712"/>
            <a:ext cx="2488886" cy="277830"/>
          </a:xfrm>
          <a:prstGeom prst="rect">
            <a:avLst/>
          </a:prstGeom>
        </p:spPr>
      </p:pic>
      <p:sp>
        <p:nvSpPr>
          <p:cNvPr id="20" name="Content Placeholder 4"/>
          <p:cNvSpPr txBox="1">
            <a:spLocks/>
          </p:cNvSpPr>
          <p:nvPr/>
        </p:nvSpPr>
        <p:spPr>
          <a:xfrm>
            <a:off x="123292" y="3616536"/>
            <a:ext cx="2236012" cy="883752"/>
          </a:xfrm>
          <a:prstGeom prst="rect">
            <a:avLst/>
          </a:prstGeom>
        </p:spPr>
        <p:txBody>
          <a:bodyPr vert="horz" lIns="68570" tIns="34285" rIns="68570" bIns="34285"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a:t>Scheduling assistant </a:t>
            </a:r>
            <a:r>
              <a:rPr lang="en-US" sz="900"/>
              <a:t>allows you to filter resources on left by travel range, skills, dates, roles, territories and more and the system recommends available resources on right and displays estimated travel time</a:t>
            </a:r>
          </a:p>
        </p:txBody>
      </p:sp>
      <p:sp>
        <p:nvSpPr>
          <p:cNvPr id="21" name="Rectangle 20"/>
          <p:cNvSpPr/>
          <p:nvPr/>
        </p:nvSpPr>
        <p:spPr>
          <a:xfrm>
            <a:off x="669947" y="1725432"/>
            <a:ext cx="2073512" cy="91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p:cNvSpPr/>
          <p:nvPr/>
        </p:nvSpPr>
        <p:spPr>
          <a:xfrm>
            <a:off x="2430278" y="2926788"/>
            <a:ext cx="546124" cy="15863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p:nvSpPr>
        <p:spPr>
          <a:xfrm>
            <a:off x="3978219" y="3717225"/>
            <a:ext cx="976550" cy="752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089400730"/>
      </p:ext>
    </p:extLst>
  </p:cSld>
  <p:clrMapOvr>
    <a:masterClrMapping/>
  </p:clrMapOvr>
  <mc:AlternateContent xmlns:mc="http://schemas.openxmlformats.org/markup-compatibility/2006" xmlns:p14="http://schemas.microsoft.com/office/powerpoint/2010/main">
    <mc:Choice Requires="p14">
      <p:transition spd="slow" p14:dur="2000" advTm="130709"/>
    </mc:Choice>
    <mc:Fallback xmlns="">
      <p:transition spd="slow" advTm="13070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29211" y="1186060"/>
            <a:ext cx="3675523" cy="3364229"/>
            <a:chOff x="10524" y="1150586"/>
            <a:chExt cx="5742641" cy="5445477"/>
          </a:xfrm>
        </p:grpSpPr>
        <p:grpSp>
          <p:nvGrpSpPr>
            <p:cNvPr id="12" name="Group 11"/>
            <p:cNvGrpSpPr/>
            <p:nvPr/>
          </p:nvGrpSpPr>
          <p:grpSpPr>
            <a:xfrm>
              <a:off x="10524" y="2249857"/>
              <a:ext cx="5742641" cy="4346206"/>
              <a:chOff x="10524" y="2249857"/>
              <a:chExt cx="5742641" cy="4346206"/>
            </a:xfrm>
          </p:grpSpPr>
          <p:pic>
            <p:nvPicPr>
              <p:cNvPr id="28" name="Picture 27"/>
              <p:cNvPicPr>
                <a:picLocks noChangeAspect="1"/>
              </p:cNvPicPr>
              <p:nvPr/>
            </p:nvPicPr>
            <p:blipFill>
              <a:blip r:embed="rId3"/>
              <a:stretch>
                <a:fillRect/>
              </a:stretch>
            </p:blipFill>
            <p:spPr>
              <a:xfrm>
                <a:off x="10524" y="2249857"/>
                <a:ext cx="5742641" cy="4346206"/>
              </a:xfrm>
              <a:prstGeom prst="rect">
                <a:avLst/>
              </a:prstGeom>
            </p:spPr>
          </p:pic>
          <p:pic>
            <p:nvPicPr>
              <p:cNvPr id="34" name="Picture 33"/>
              <p:cNvPicPr>
                <a:picLocks noChangeAspect="1"/>
              </p:cNvPicPr>
              <p:nvPr/>
            </p:nvPicPr>
            <p:blipFill>
              <a:blip r:embed="rId4"/>
              <a:stretch>
                <a:fillRect/>
              </a:stretch>
            </p:blipFill>
            <p:spPr>
              <a:xfrm>
                <a:off x="249123" y="2506873"/>
                <a:ext cx="5270157" cy="2882181"/>
              </a:xfrm>
              <a:prstGeom prst="rect">
                <a:avLst/>
              </a:prstGeom>
            </p:spPr>
          </p:pic>
        </p:grpSp>
        <p:sp>
          <p:nvSpPr>
            <p:cNvPr id="29" name="Content Placeholder 4"/>
            <p:cNvSpPr txBox="1">
              <a:spLocks/>
            </p:cNvSpPr>
            <p:nvPr/>
          </p:nvSpPr>
          <p:spPr>
            <a:xfrm>
              <a:off x="85398" y="1150586"/>
              <a:ext cx="5572515" cy="1136234"/>
            </a:xfrm>
            <a:prstGeom prst="rect">
              <a:avLst/>
            </a:prstGeom>
          </p:spPr>
          <p:txBody>
            <a:bodyPr vert="horz" lIns="68570" tIns="34285" rIns="68570" bIns="34285"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b="1"/>
                <a:t>Configure Resource Scheduling Optimization</a:t>
              </a:r>
              <a:r>
                <a:rPr lang="en-US" sz="900"/>
                <a:t> by choosing objectives and constraints and deciding what is most important for your business. As an example, rank importance of minimizing travel time vs. maximizing work hours vs. high priority appointments. This is done with no-code configurations.</a:t>
              </a:r>
            </a:p>
          </p:txBody>
        </p:sp>
      </p:grpSp>
      <p:grpSp>
        <p:nvGrpSpPr>
          <p:cNvPr id="7" name="Group 6"/>
          <p:cNvGrpSpPr/>
          <p:nvPr/>
        </p:nvGrpSpPr>
        <p:grpSpPr>
          <a:xfrm>
            <a:off x="4463052" y="3678875"/>
            <a:ext cx="4057346" cy="1170972"/>
            <a:chOff x="9052057" y="9343141"/>
            <a:chExt cx="6279886" cy="1868599"/>
          </a:xfrm>
        </p:grpSpPr>
        <p:sp>
          <p:nvSpPr>
            <p:cNvPr id="31" name="Content Placeholder 4"/>
            <p:cNvSpPr txBox="1">
              <a:spLocks/>
            </p:cNvSpPr>
            <p:nvPr/>
          </p:nvSpPr>
          <p:spPr>
            <a:xfrm>
              <a:off x="9052057" y="9343141"/>
              <a:ext cx="6279886" cy="1085314"/>
            </a:xfrm>
            <a:prstGeom prst="rect">
              <a:avLst/>
            </a:prstGeom>
          </p:spPr>
          <p:txBody>
            <a:bodyPr vert="horz" lIns="68570" tIns="34285" rIns="68570" bIns="34285"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b="1"/>
                <a:t>View Results </a:t>
              </a:r>
              <a:r>
                <a:rPr lang="en-US" sz="900"/>
                <a:t>on the schedule board and mobile devices. Dispatchers will see optimized appointments across all resources on the interactive schedule board.   Field agents will see their optimized daily and weekly appointments on their mobile device.</a:t>
              </a:r>
            </a:p>
          </p:txBody>
        </p:sp>
        <p:pic>
          <p:nvPicPr>
            <p:cNvPr id="39" name="Picture 38"/>
            <p:cNvPicPr>
              <a:picLocks noChangeAspect="1"/>
            </p:cNvPicPr>
            <p:nvPr/>
          </p:nvPicPr>
          <p:blipFill>
            <a:blip r:embed="rId5"/>
            <a:stretch>
              <a:fillRect/>
            </a:stretch>
          </p:blipFill>
          <p:spPr>
            <a:xfrm>
              <a:off x="9052057" y="10428456"/>
              <a:ext cx="6279886" cy="783284"/>
            </a:xfrm>
            <a:prstGeom prst="rect">
              <a:avLst/>
            </a:prstGeom>
          </p:spPr>
        </p:pic>
      </p:grpSp>
      <p:grpSp>
        <p:nvGrpSpPr>
          <p:cNvPr id="11" name="Group 10"/>
          <p:cNvGrpSpPr/>
          <p:nvPr/>
        </p:nvGrpSpPr>
        <p:grpSpPr>
          <a:xfrm>
            <a:off x="4872748" y="1001032"/>
            <a:ext cx="3642043" cy="2608295"/>
            <a:chOff x="12538560" y="1467393"/>
            <a:chExt cx="3694924" cy="3092143"/>
          </a:xfrm>
        </p:grpSpPr>
        <p:sp>
          <p:nvSpPr>
            <p:cNvPr id="30" name="Content Placeholder 4"/>
            <p:cNvSpPr txBox="1">
              <a:spLocks/>
            </p:cNvSpPr>
            <p:nvPr/>
          </p:nvSpPr>
          <p:spPr>
            <a:xfrm>
              <a:off x="12538560" y="1904081"/>
              <a:ext cx="1803084" cy="2655454"/>
            </a:xfrm>
            <a:prstGeom prst="rect">
              <a:avLst/>
            </a:prstGeom>
          </p:spPr>
          <p:txBody>
            <a:bodyPr vert="horz" lIns="68570" tIns="34285" rIns="68570" bIns="34285"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b="1"/>
                <a:t>Run Resource Scheduling Optimization 3 ways</a:t>
              </a:r>
              <a:r>
                <a:rPr lang="en-US" sz="900"/>
                <a:t> </a:t>
              </a:r>
            </a:p>
            <a:p>
              <a:pPr marL="0" indent="0">
                <a:buNone/>
              </a:pPr>
              <a:r>
                <a:rPr lang="en-US" sz="825"/>
                <a:t>Via schedule—example—every morning at 8am</a:t>
              </a:r>
            </a:p>
            <a:p>
              <a:pPr marL="0" indent="0">
                <a:buNone/>
              </a:pPr>
              <a:r>
                <a:rPr lang="en-US" sz="825"/>
                <a:t>Via triggers—example—when a customer cancels</a:t>
              </a:r>
            </a:p>
            <a:p>
              <a:pPr marL="0" indent="0">
                <a:buNone/>
              </a:pPr>
              <a:r>
                <a:rPr lang="en-US" sz="825"/>
                <a:t>On command with a  “Run Now” option. </a:t>
              </a:r>
            </a:p>
          </p:txBody>
        </p:sp>
        <p:pic>
          <p:nvPicPr>
            <p:cNvPr id="36" name="Picture 35"/>
            <p:cNvPicPr/>
            <p:nvPr/>
          </p:nvPicPr>
          <p:blipFill>
            <a:blip r:embed="rId6">
              <a:extLst>
                <a:ext uri="{28A0092B-C50C-407E-A947-70E740481C1C}">
                  <a14:useLocalDpi xmlns:a14="http://schemas.microsoft.com/office/drawing/2010/main" val="0"/>
                </a:ext>
              </a:extLst>
            </a:blip>
            <a:srcRect/>
            <a:stretch>
              <a:fillRect/>
            </a:stretch>
          </p:blipFill>
          <p:spPr bwMode="auto">
            <a:xfrm>
              <a:off x="14430401" y="1467393"/>
              <a:ext cx="1803083" cy="3092143"/>
            </a:xfrm>
            <a:prstGeom prst="rect">
              <a:avLst/>
            </a:prstGeom>
            <a:noFill/>
          </p:spPr>
        </p:pic>
      </p:grpSp>
      <p:sp>
        <p:nvSpPr>
          <p:cNvPr id="2" name="Title 1"/>
          <p:cNvSpPr>
            <a:spLocks noGrp="1"/>
          </p:cNvSpPr>
          <p:nvPr>
            <p:ph type="title"/>
          </p:nvPr>
        </p:nvSpPr>
        <p:spPr>
          <a:xfrm>
            <a:off x="123954" y="100283"/>
            <a:ext cx="8715246" cy="604368"/>
          </a:xfrm>
        </p:spPr>
        <p:txBody>
          <a:bodyPr>
            <a:noAutofit/>
          </a:bodyPr>
          <a:lstStyle/>
          <a:p>
            <a:r>
              <a:rPr lang="en-US" sz="3600" dirty="0"/>
              <a:t>How resource scheduling optimization works</a:t>
            </a:r>
          </a:p>
        </p:txBody>
      </p:sp>
    </p:spTree>
    <p:custDataLst>
      <p:tags r:id="rId1"/>
    </p:custDataLst>
    <p:extLst>
      <p:ext uri="{BB962C8B-B14F-4D97-AF65-F5344CB8AC3E}">
        <p14:creationId xmlns:p14="http://schemas.microsoft.com/office/powerpoint/2010/main" val="2424291228"/>
      </p:ext>
    </p:extLst>
  </p:cSld>
  <p:clrMapOvr>
    <a:masterClrMapping/>
  </p:clrMapOvr>
  <mc:AlternateContent xmlns:mc="http://schemas.openxmlformats.org/markup-compatibility/2006" xmlns:p14="http://schemas.microsoft.com/office/powerpoint/2010/main">
    <mc:Choice Requires="p14">
      <p:transition spd="slow" p14:dur="2000" advTm="85075"/>
    </mc:Choice>
    <mc:Fallback xmlns="">
      <p:transition spd="slow" advTm="850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722402" y="2842859"/>
            <a:ext cx="2440321" cy="1881556"/>
          </a:xfrm>
          <a:prstGeom prst="rect">
            <a:avLst/>
          </a:prstGeom>
        </p:spPr>
      </p:pic>
      <p:pic>
        <p:nvPicPr>
          <p:cNvPr id="4" name="Picture 3"/>
          <p:cNvPicPr>
            <a:picLocks noChangeAspect="1"/>
          </p:cNvPicPr>
          <p:nvPr/>
        </p:nvPicPr>
        <p:blipFill>
          <a:blip r:embed="rId4"/>
          <a:stretch>
            <a:fillRect/>
          </a:stretch>
        </p:blipFill>
        <p:spPr>
          <a:xfrm>
            <a:off x="710500" y="197127"/>
            <a:ext cx="2142492" cy="2274627"/>
          </a:xfrm>
          <a:prstGeom prst="rect">
            <a:avLst/>
          </a:prstGeom>
        </p:spPr>
      </p:pic>
      <p:pic>
        <p:nvPicPr>
          <p:cNvPr id="13" name="Grafik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81" y="1095"/>
            <a:ext cx="3856531" cy="5142041"/>
          </a:xfrm>
          <a:prstGeom prst="rect">
            <a:avLst/>
          </a:prstGeom>
        </p:spPr>
      </p:pic>
      <p:sp>
        <p:nvSpPr>
          <p:cNvPr id="34" name="Rectangle 33"/>
          <p:cNvSpPr/>
          <p:nvPr/>
        </p:nvSpPr>
        <p:spPr bwMode="auto">
          <a:xfrm>
            <a:off x="649" y="2625321"/>
            <a:ext cx="3882659" cy="2364247"/>
          </a:xfrm>
          <a:prstGeom prst="rect">
            <a:avLst/>
          </a:prstGeom>
          <a:solidFill>
            <a:schemeClr val="tx1">
              <a:lumMod val="10000"/>
              <a:lumOff val="90000"/>
              <a:alpha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58" tIns="34278" rIns="68558" bIns="34278" numCol="1" rtlCol="0" anchor="ctr" anchorCtr="0" compatLnSpc="1">
            <a:prstTxWarp prst="textNoShape">
              <a:avLst/>
            </a:prstTxWarp>
          </a:bodyPr>
          <a:lstStyle/>
          <a:p>
            <a:pPr algn="ctr" defTabSz="685381" fontAlgn="base">
              <a:spcBef>
                <a:spcPct val="0"/>
              </a:spcBef>
              <a:spcAft>
                <a:spcPct val="0"/>
              </a:spcAft>
              <a:defRPr/>
            </a:pPr>
            <a:endParaRPr lang="en-US" sz="1500">
              <a:gradFill>
                <a:gsLst>
                  <a:gs pos="0">
                    <a:srgbClr val="FFFFFF"/>
                  </a:gs>
                  <a:gs pos="100000">
                    <a:srgbClr val="FFFFFF"/>
                  </a:gs>
                </a:gsLst>
                <a:lin ang="5400000" scaled="0"/>
              </a:gradFill>
              <a:latin typeface="Segoe UI Light"/>
            </a:endParaRPr>
          </a:p>
        </p:txBody>
      </p:sp>
      <p:sp>
        <p:nvSpPr>
          <p:cNvPr id="2" name="TextBox 1"/>
          <p:cNvSpPr txBox="1"/>
          <p:nvPr/>
        </p:nvSpPr>
        <p:spPr>
          <a:xfrm>
            <a:off x="4907915" y="768073"/>
            <a:ext cx="4455227" cy="507831"/>
          </a:xfrm>
          <a:prstGeom prst="rect">
            <a:avLst/>
          </a:prstGeom>
          <a:noFill/>
        </p:spPr>
        <p:txBody>
          <a:bodyPr wrap="square" rtlCol="0">
            <a:spAutoFit/>
          </a:bodyPr>
          <a:lstStyle/>
          <a:p>
            <a:pPr marL="214293" indent="-214293" defTabSz="685739">
              <a:buFont typeface="Arial" panose="020B0604020202020204" pitchFamily="34" charset="0"/>
              <a:buChar char="•"/>
              <a:defRPr/>
            </a:pPr>
            <a:endParaRPr lang="en-US" sz="1350">
              <a:solidFill>
                <a:prstClr val="black"/>
              </a:solidFill>
              <a:latin typeface="Calibri" panose="020F0502020204030204"/>
            </a:endParaRPr>
          </a:p>
          <a:p>
            <a:pPr marL="214293" indent="-214293" defTabSz="685739">
              <a:buFont typeface="Arial" panose="020B0604020202020204" pitchFamily="34" charset="0"/>
              <a:buChar char="•"/>
              <a:defRPr/>
            </a:pPr>
            <a:endParaRPr lang="en-US" sz="1350">
              <a:solidFill>
                <a:prstClr val="black"/>
              </a:solidFill>
              <a:latin typeface="Calibri" panose="020F0502020204030204"/>
            </a:endParaRPr>
          </a:p>
        </p:txBody>
      </p:sp>
      <p:sp>
        <p:nvSpPr>
          <p:cNvPr id="8" name="Rectangle 7"/>
          <p:cNvSpPr/>
          <p:nvPr/>
        </p:nvSpPr>
        <p:spPr>
          <a:xfrm>
            <a:off x="3858312" y="366"/>
            <a:ext cx="5285040" cy="5142041"/>
          </a:xfrm>
          <a:prstGeom prst="rect">
            <a:avLst/>
          </a:prstGeom>
          <a:solidFill>
            <a:srgbClr val="797A7D">
              <a:lumMod val="20000"/>
              <a:lumOff val="80000"/>
              <a:alpha val="70000"/>
            </a:srgbClr>
          </a:solidFill>
          <a:ln w="25400" cap="flat" cmpd="sng" algn="ctr">
            <a:noFill/>
            <a:prstDash val="solid"/>
          </a:ln>
          <a:effectLst/>
        </p:spPr>
        <p:txBody>
          <a:bodyPr rot="0" spcFirstLastPara="0" vertOverflow="overflow" horzOverflow="overflow" vert="horz" wrap="square" lIns="68551" tIns="68551" rIns="68551" bIns="68551" numCol="1" spcCol="0" rtlCol="0" fromWordArt="0" anchor="b" anchorCtr="0" forceAA="0" compatLnSpc="1">
            <a:prstTxWarp prst="textNoShape">
              <a:avLst/>
            </a:prstTxWarp>
            <a:noAutofit/>
          </a:bodyPr>
          <a:lstStyle/>
          <a:p>
            <a:pPr algn="r" defTabSz="685475">
              <a:defRPr/>
            </a:pPr>
            <a:endParaRPr lang="en-US" sz="900" kern="0">
              <a:solidFill>
                <a:srgbClr val="FFFFFF"/>
              </a:solidFill>
              <a:latin typeface="Segoe UI"/>
            </a:endParaRPr>
          </a:p>
        </p:txBody>
      </p:sp>
      <p:sp>
        <p:nvSpPr>
          <p:cNvPr id="9" name="Title 4"/>
          <p:cNvSpPr txBox="1">
            <a:spLocks/>
          </p:cNvSpPr>
          <p:nvPr/>
        </p:nvSpPr>
        <p:spPr bwMode="ltGray">
          <a:xfrm>
            <a:off x="3858313" y="66713"/>
            <a:ext cx="4778164" cy="454951"/>
          </a:xfrm>
          <a:prstGeom prst="rect">
            <a:avLst/>
          </a:prstGeom>
          <a:noFill/>
        </p:spPr>
        <p:txBody>
          <a:bodyPr vert="horz" lIns="102841" tIns="68560" rIns="68560" bIns="0" rtlCol="0" anchor="t" anchorCtr="0">
            <a:noAutofit/>
          </a:bodyPr>
          <a:lstStyle>
            <a:lvl1pPr marL="0" algn="l" defTabSz="1087869" rtl="0" eaLnBrk="1" latinLnBrk="0" hangingPunct="1">
              <a:lnSpc>
                <a:spcPct val="90000"/>
              </a:lnSpc>
              <a:spcBef>
                <a:spcPct val="0"/>
              </a:spcBef>
              <a:buNone/>
              <a:defRPr lang="en-US" sz="4800" b="1" kern="1200" cap="all" spc="-100" baseline="0" dirty="0">
                <a:ln w="3175">
                  <a:noFill/>
                </a:ln>
                <a:solidFill>
                  <a:srgbClr val="B4009E"/>
                </a:solidFill>
                <a:effectLst/>
                <a:latin typeface="+mn-lt"/>
                <a:ea typeface="Segoe UI Semibold" panose="020B0702040204020203" pitchFamily="34" charset="0"/>
                <a:cs typeface="Segoe UI Semibold" panose="020B0702040204020203" pitchFamily="34" charset="0"/>
              </a:defRPr>
            </a:lvl1pPr>
          </a:lstStyle>
          <a:p>
            <a:pPr defTabSz="815671">
              <a:defRPr/>
            </a:pPr>
            <a:r>
              <a:rPr lang="en-US" sz="2646" b="0" spc="-75">
                <a:solidFill>
                  <a:srgbClr val="00188F">
                    <a:lumMod val="75000"/>
                  </a:srgbClr>
                </a:solidFill>
                <a:latin typeface="Segoe UI"/>
              </a:rPr>
              <a:t>Route optimization history</a:t>
            </a:r>
          </a:p>
        </p:txBody>
      </p:sp>
      <p:sp>
        <p:nvSpPr>
          <p:cNvPr id="10" name="Text Placeholder 2"/>
          <p:cNvSpPr txBox="1">
            <a:spLocks/>
          </p:cNvSpPr>
          <p:nvPr/>
        </p:nvSpPr>
        <p:spPr>
          <a:xfrm>
            <a:off x="3954446" y="529293"/>
            <a:ext cx="5092772" cy="4531402"/>
          </a:xfrm>
          <a:prstGeom prst="rect">
            <a:avLst/>
          </a:prstGeom>
          <a:solidFill>
            <a:schemeClr val="tx2">
              <a:lumMod val="60000"/>
              <a:lumOff val="40000"/>
            </a:schemeClr>
          </a:solidFill>
        </p:spPr>
        <p:txBody>
          <a:bodyPr vert="horz" lIns="100834" tIns="67222" rIns="100834" bIns="100834" rtlCol="0" anchor="t">
            <a:noAutofit/>
          </a:bodyPr>
          <a:lstStyle>
            <a:lvl1pPr marL="0" indent="0" algn="l" defTabSz="1087869" rtl="0" eaLnBrk="1" latinLnBrk="0" hangingPunct="1">
              <a:spcBef>
                <a:spcPts val="0"/>
              </a:spcBef>
              <a:buClr>
                <a:srgbClr val="0072C6"/>
              </a:buClr>
              <a:buSzPct val="100000"/>
              <a:buFont typeface="Wingdings" pitchFamily="2" charset="2"/>
              <a:buNone/>
              <a:defRPr sz="1400" kern="1200">
                <a:solidFill>
                  <a:schemeClr val="bg1"/>
                </a:solidFill>
                <a:latin typeface="Segoe UI" pitchFamily="34" charset="0"/>
                <a:ea typeface="Segoe UI" pitchFamily="34" charset="0"/>
                <a:cs typeface="Segoe UI" pitchFamily="34" charset="0"/>
              </a:defRPr>
            </a:lvl1pPr>
            <a:lvl2pPr marL="281614" indent="0" algn="l" defTabSz="1087869" rtl="0" eaLnBrk="1" latinLnBrk="0" hangingPunct="1">
              <a:spcBef>
                <a:spcPct val="20000"/>
              </a:spcBef>
              <a:buFont typeface="Arial" pitchFamily="34" charset="0"/>
              <a:buNone/>
              <a:defRPr sz="2000" kern="1200">
                <a:solidFill>
                  <a:schemeClr val="bg1"/>
                </a:solidFill>
                <a:latin typeface="Segoe UI" pitchFamily="34" charset="0"/>
                <a:ea typeface="Segoe UI" pitchFamily="34" charset="0"/>
                <a:cs typeface="Segoe UI" pitchFamily="34" charset="0"/>
              </a:defRPr>
            </a:lvl2pPr>
            <a:lvl3pPr marL="588348" indent="0" algn="l" defTabSz="1087869" rtl="0" eaLnBrk="1" latinLnBrk="0" hangingPunct="1">
              <a:spcBef>
                <a:spcPct val="20000"/>
              </a:spcBef>
              <a:buFont typeface="Arial" pitchFamily="34" charset="0"/>
              <a:buNone/>
              <a:defRPr sz="2000" kern="1200">
                <a:solidFill>
                  <a:schemeClr val="bg1"/>
                </a:solidFill>
                <a:latin typeface="Segoe UI" pitchFamily="34" charset="0"/>
                <a:ea typeface="Segoe UI" pitchFamily="34" charset="0"/>
                <a:cs typeface="Segoe UI" pitchFamily="34" charset="0"/>
              </a:defRPr>
            </a:lvl3pPr>
            <a:lvl4pPr marL="869962" indent="0" algn="l" defTabSz="1087869" rtl="0" eaLnBrk="1" latinLnBrk="0" hangingPunct="1">
              <a:spcBef>
                <a:spcPct val="20000"/>
              </a:spcBef>
              <a:buFont typeface="Arial" pitchFamily="34" charset="0"/>
              <a:buNone/>
              <a:defRPr sz="2000" kern="1200">
                <a:solidFill>
                  <a:schemeClr val="bg1"/>
                </a:solidFill>
                <a:latin typeface="Segoe UI" pitchFamily="34" charset="0"/>
                <a:ea typeface="Segoe UI" pitchFamily="34" charset="0"/>
                <a:cs typeface="Segoe UI" pitchFamily="34" charset="0"/>
              </a:defRPr>
            </a:lvl4pPr>
            <a:lvl5pPr marL="1105300" indent="0" algn="l" defTabSz="1087869" rtl="0" eaLnBrk="1" latinLnBrk="0" hangingPunct="1">
              <a:spcBef>
                <a:spcPct val="20000"/>
              </a:spcBef>
              <a:buFont typeface="Arial" pitchFamily="34" charset="0"/>
              <a:buNone/>
              <a:defRPr sz="2000" kern="1200">
                <a:solidFill>
                  <a:schemeClr val="bg1"/>
                </a:solidFill>
                <a:latin typeface="Segoe UI" pitchFamily="34" charset="0"/>
                <a:ea typeface="Segoe UI" pitchFamily="34" charset="0"/>
                <a:cs typeface="Segoe UI" pitchFamily="34" charset="0"/>
              </a:defRPr>
            </a:lvl5pPr>
            <a:lvl6pPr marL="299164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57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51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44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endParaRPr lang="en-US" sz="1050" dirty="0"/>
          </a:p>
          <a:p>
            <a:r>
              <a:rPr lang="en-US" sz="1050" dirty="0"/>
              <a:t>Our solution is a combination of the </a:t>
            </a:r>
            <a:r>
              <a:rPr lang="en-US" sz="1050" b="1" dirty="0"/>
              <a:t>Traveling Salesman Problem </a:t>
            </a:r>
            <a:r>
              <a:rPr lang="en-US" sz="1050" dirty="0"/>
              <a:t>and the </a:t>
            </a:r>
            <a:r>
              <a:rPr lang="en-US" sz="1050" b="1" dirty="0"/>
              <a:t>Vehicle Routing Problem </a:t>
            </a:r>
          </a:p>
          <a:p>
            <a:endParaRPr lang="en-US" sz="1050" dirty="0"/>
          </a:p>
          <a:p>
            <a:r>
              <a:rPr lang="en-US" sz="1050" b="1" dirty="0"/>
              <a:t>Traveling Salesman Problem </a:t>
            </a:r>
            <a:r>
              <a:rPr lang="en-US" sz="1050" dirty="0"/>
              <a:t>- Given a list of cities and the distances between each pair of cities, what is the shortest possible route that visits each city exactly once and returns to the origin city? </a:t>
            </a:r>
          </a:p>
          <a:p>
            <a:endParaRPr lang="en-US" sz="1050" dirty="0"/>
          </a:p>
          <a:p>
            <a:r>
              <a:rPr lang="en-US" sz="1050" dirty="0"/>
              <a:t>TSP mathematically formulated in the 1800s by the early European mathematicians as a recreational puzzle and was first considered mathematically as a solution in the 1930s by Merrill Flood who was looking to solve a school bus routing problem</a:t>
            </a:r>
          </a:p>
          <a:p>
            <a:endParaRPr lang="en-US" sz="1050" dirty="0"/>
          </a:p>
          <a:p>
            <a:r>
              <a:rPr lang="en-US" sz="1050" b="1" dirty="0"/>
              <a:t>Vehicle Routing Problem </a:t>
            </a:r>
            <a:r>
              <a:rPr lang="en-US" sz="1050" dirty="0"/>
              <a:t>- What is the optimal set of routes for a fleet of vehicles to traverse in order to deliver to a given set of customers?</a:t>
            </a:r>
          </a:p>
          <a:p>
            <a:endParaRPr lang="en-US" sz="1050" dirty="0"/>
          </a:p>
          <a:p>
            <a:r>
              <a:rPr lang="en-US" sz="1050" dirty="0"/>
              <a:t>Schedule / route optimizing is complex:  The number of stops increases the number of possibilities exponentially. </a:t>
            </a:r>
          </a:p>
          <a:p>
            <a:endParaRPr lang="en-US" sz="1050" dirty="0"/>
          </a:p>
          <a:p>
            <a:r>
              <a:rPr lang="en-US" sz="1050" dirty="0"/>
              <a:t>1 resource, 4 work orders = </a:t>
            </a:r>
            <a:r>
              <a:rPr lang="en-US" sz="1050" b="1" dirty="0"/>
              <a:t>24 possible routes</a:t>
            </a:r>
          </a:p>
          <a:p>
            <a:r>
              <a:rPr lang="de-DE" sz="1050" dirty="0"/>
              <a:t>1R, 10WO = 3,628,800</a:t>
            </a:r>
          </a:p>
          <a:p>
            <a:r>
              <a:rPr lang="de-DE" sz="1050" dirty="0"/>
              <a:t>5R, 10WO = 37,267,043,023,296,000 (quadrillion, trillion, billion, million)</a:t>
            </a:r>
          </a:p>
          <a:p>
            <a:endParaRPr lang="en-US" sz="1050" dirty="0"/>
          </a:p>
          <a:p>
            <a:r>
              <a:rPr lang="en-US" sz="1050" dirty="0"/>
              <a:t>Software is required because a human cannot compute in a timely manner!</a:t>
            </a:r>
            <a:r>
              <a:rPr lang="en-US" sz="1050" dirty="0">
                <a:solidFill>
                  <a:srgbClr val="FFFFFF"/>
                </a:solidFill>
              </a:rPr>
              <a:t>          </a:t>
            </a:r>
          </a:p>
          <a:p>
            <a:pPr defTabSz="672205">
              <a:lnSpc>
                <a:spcPct val="90000"/>
              </a:lnSpc>
              <a:buSzPct val="90000"/>
              <a:defRPr/>
            </a:pPr>
            <a:r>
              <a:rPr lang="en-US" sz="1050" dirty="0">
                <a:solidFill>
                  <a:srgbClr val="FFFFFF"/>
                </a:solidFill>
              </a:rPr>
              <a:t> </a:t>
            </a:r>
          </a:p>
        </p:txBody>
      </p:sp>
      <p:sp>
        <p:nvSpPr>
          <p:cNvPr id="6" name="TextBox 5"/>
          <p:cNvSpPr txBox="1"/>
          <p:nvPr/>
        </p:nvSpPr>
        <p:spPr>
          <a:xfrm>
            <a:off x="154341" y="4816048"/>
            <a:ext cx="2927869" cy="207749"/>
          </a:xfrm>
          <a:prstGeom prst="rect">
            <a:avLst/>
          </a:prstGeom>
          <a:noFill/>
        </p:spPr>
        <p:txBody>
          <a:bodyPr wrap="square" rtlCol="0">
            <a:spAutoFit/>
          </a:bodyPr>
          <a:lstStyle/>
          <a:p>
            <a:r>
              <a:rPr lang="en-US" sz="750"/>
              <a:t>1. http://www.geeksforgeeks.org/travelling-salesman-problem-set-1/</a:t>
            </a:r>
          </a:p>
        </p:txBody>
      </p:sp>
      <p:sp>
        <p:nvSpPr>
          <p:cNvPr id="19" name="TextBox 18"/>
          <p:cNvSpPr txBox="1"/>
          <p:nvPr/>
        </p:nvSpPr>
        <p:spPr>
          <a:xfrm>
            <a:off x="154340" y="4978432"/>
            <a:ext cx="2916097" cy="207749"/>
          </a:xfrm>
          <a:prstGeom prst="rect">
            <a:avLst/>
          </a:prstGeom>
          <a:noFill/>
        </p:spPr>
        <p:txBody>
          <a:bodyPr wrap="square" rtlCol="0">
            <a:spAutoFit/>
          </a:bodyPr>
          <a:lstStyle/>
          <a:p>
            <a:r>
              <a:rPr lang="en-US" sz="750"/>
              <a:t>2. http://www.researchandpractise.com/vrp/whatisit.html</a:t>
            </a:r>
          </a:p>
        </p:txBody>
      </p:sp>
      <p:grpSp>
        <p:nvGrpSpPr>
          <p:cNvPr id="18" name="Group 17"/>
          <p:cNvGrpSpPr/>
          <p:nvPr/>
        </p:nvGrpSpPr>
        <p:grpSpPr>
          <a:xfrm>
            <a:off x="596014" y="2831739"/>
            <a:ext cx="2486196" cy="1924300"/>
            <a:chOff x="793932" y="3775701"/>
            <a:chExt cx="3315398" cy="2566098"/>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3932" y="3775701"/>
              <a:ext cx="3315398" cy="2566098"/>
            </a:xfrm>
            <a:prstGeom prst="rect">
              <a:avLst/>
            </a:prstGeom>
          </p:spPr>
        </p:pic>
        <p:sp>
          <p:nvSpPr>
            <p:cNvPr id="16" name="TextBox 15"/>
            <p:cNvSpPr txBox="1"/>
            <p:nvPr/>
          </p:nvSpPr>
          <p:spPr>
            <a:xfrm>
              <a:off x="844356" y="3790528"/>
              <a:ext cx="361109" cy="277038"/>
            </a:xfrm>
            <a:prstGeom prst="rect">
              <a:avLst/>
            </a:prstGeom>
            <a:noFill/>
          </p:spPr>
          <p:txBody>
            <a:bodyPr wrap="square" rtlCol="0">
              <a:spAutoFit/>
            </a:bodyPr>
            <a:lstStyle/>
            <a:p>
              <a:r>
                <a:rPr lang="en-US" sz="750"/>
                <a:t>2. </a:t>
              </a:r>
            </a:p>
          </p:txBody>
        </p:sp>
      </p:grpSp>
      <p:grpSp>
        <p:nvGrpSpPr>
          <p:cNvPr id="20" name="Group 19"/>
          <p:cNvGrpSpPr/>
          <p:nvPr/>
        </p:nvGrpSpPr>
        <p:grpSpPr>
          <a:xfrm>
            <a:off x="596785" y="324844"/>
            <a:ext cx="2485423" cy="1855817"/>
            <a:chOff x="779263" y="430796"/>
            <a:chExt cx="3314368" cy="2474774"/>
          </a:xfrm>
        </p:grpSpPr>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932" y="430796"/>
              <a:ext cx="3299699" cy="2474774"/>
            </a:xfrm>
            <a:prstGeom prst="rect">
              <a:avLst/>
            </a:prstGeom>
          </p:spPr>
        </p:pic>
        <p:sp>
          <p:nvSpPr>
            <p:cNvPr id="15" name="TextBox 14"/>
            <p:cNvSpPr txBox="1"/>
            <p:nvPr/>
          </p:nvSpPr>
          <p:spPr>
            <a:xfrm>
              <a:off x="779263" y="442142"/>
              <a:ext cx="361109" cy="277038"/>
            </a:xfrm>
            <a:prstGeom prst="rect">
              <a:avLst/>
            </a:prstGeom>
            <a:noFill/>
          </p:spPr>
          <p:txBody>
            <a:bodyPr wrap="square" rtlCol="0">
              <a:spAutoFit/>
            </a:bodyPr>
            <a:lstStyle/>
            <a:p>
              <a:r>
                <a:rPr lang="en-US" sz="750"/>
                <a:t>1. </a:t>
              </a:r>
            </a:p>
          </p:txBody>
        </p:sp>
      </p:grpSp>
    </p:spTree>
    <p:extLst>
      <p:ext uri="{BB962C8B-B14F-4D97-AF65-F5344CB8AC3E}">
        <p14:creationId xmlns:p14="http://schemas.microsoft.com/office/powerpoint/2010/main" val="2426404658"/>
      </p:ext>
    </p:extLst>
  </p:cSld>
  <p:clrMapOvr>
    <a:masterClrMapping/>
  </p:clrMapOvr>
  <mc:AlternateContent xmlns:mc="http://schemas.openxmlformats.org/markup-compatibility/2006" xmlns:p14="http://schemas.microsoft.com/office/powerpoint/2010/main">
    <mc:Choice Requires="p14">
      <p:transition spd="slow" p14:dur="2000" advTm="110437"/>
    </mc:Choice>
    <mc:Fallback xmlns="">
      <p:transition spd="slow" advTm="110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74514"/>
            <a:ext cx="8229600" cy="3394472"/>
          </a:xfrm>
        </p:spPr>
        <p:txBody>
          <a:bodyPr anchor="ctr">
            <a:normAutofit/>
          </a:bodyPr>
          <a:lstStyle/>
          <a:p>
            <a:pPr marL="0" indent="0" algn="ctr">
              <a:buNone/>
            </a:pPr>
            <a:r>
              <a:rPr lang="en-US" sz="6600" i="1" dirty="0"/>
              <a:t>Demo</a:t>
            </a:r>
            <a:endParaRPr lang="en-US" sz="2400" i="1" dirty="0"/>
          </a:p>
        </p:txBody>
      </p:sp>
    </p:spTree>
    <p:extLst>
      <p:ext uri="{BB962C8B-B14F-4D97-AF65-F5344CB8AC3E}">
        <p14:creationId xmlns:p14="http://schemas.microsoft.com/office/powerpoint/2010/main" val="2359140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11587" y="1504950"/>
            <a:ext cx="1520825" cy="1797050"/>
          </a:xfrm>
        </p:spPr>
      </p:pic>
    </p:spTree>
    <p:extLst>
      <p:ext uri="{BB962C8B-B14F-4D97-AF65-F5344CB8AC3E}">
        <p14:creationId xmlns:p14="http://schemas.microsoft.com/office/powerpoint/2010/main" val="3456236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678237" y="2173287"/>
            <a:ext cx="1787525" cy="1447800"/>
          </a:xfrm>
        </p:spPr>
      </p:pic>
    </p:spTree>
    <p:extLst>
      <p:ext uri="{BB962C8B-B14F-4D97-AF65-F5344CB8AC3E}">
        <p14:creationId xmlns:p14="http://schemas.microsoft.com/office/powerpoint/2010/main" val="1881679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Webinar Housekeeping</a:t>
            </a:r>
          </a:p>
        </p:txBody>
      </p:sp>
      <p:pic>
        <p:nvPicPr>
          <p:cNvPr id="4" name="Picture 3"/>
          <p:cNvPicPr>
            <a:picLocks noChangeAspect="1"/>
          </p:cNvPicPr>
          <p:nvPr/>
        </p:nvPicPr>
        <p:blipFill>
          <a:blip r:embed="rId2"/>
          <a:stretch>
            <a:fillRect/>
          </a:stretch>
        </p:blipFill>
        <p:spPr>
          <a:xfrm>
            <a:off x="2556431" y="1093470"/>
            <a:ext cx="4031139" cy="3840480"/>
          </a:xfrm>
          <a:prstGeom prst="rect">
            <a:avLst/>
          </a:prstGeom>
          <a:ln>
            <a:solidFill>
              <a:schemeClr val="tx1"/>
            </a:solidFill>
          </a:ln>
        </p:spPr>
      </p:pic>
    </p:spTree>
    <p:extLst>
      <p:ext uri="{BB962C8B-B14F-4D97-AF65-F5344CB8AC3E}">
        <p14:creationId xmlns:p14="http://schemas.microsoft.com/office/powerpoint/2010/main" val="229857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5" name="Content Placeholder 4"/>
          <p:cNvSpPr>
            <a:spLocks noGrp="1"/>
          </p:cNvSpPr>
          <p:nvPr>
            <p:ph idx="1"/>
          </p:nvPr>
        </p:nvSpPr>
        <p:spPr/>
        <p:txBody>
          <a:bodyPr/>
          <a:lstStyle/>
          <a:p>
            <a:pPr lvl="0"/>
            <a:r>
              <a:rPr lang="en-US" dirty="0"/>
              <a:t>When</a:t>
            </a:r>
          </a:p>
          <a:p>
            <a:pPr lvl="0"/>
            <a:r>
              <a:rPr lang="en-US" dirty="0"/>
              <a:t>Where</a:t>
            </a:r>
          </a:p>
          <a:p>
            <a:pPr lvl="0"/>
            <a:r>
              <a:rPr lang="en-US" dirty="0"/>
              <a:t>Why</a:t>
            </a:r>
          </a:p>
          <a:p>
            <a:pPr lvl="0"/>
            <a:r>
              <a:rPr lang="en-US" dirty="0"/>
              <a:t>Technology</a:t>
            </a:r>
          </a:p>
          <a:p>
            <a:pPr lvl="0"/>
            <a:r>
              <a:rPr lang="en-US" dirty="0"/>
              <a:t>Tools</a:t>
            </a:r>
          </a:p>
        </p:txBody>
      </p:sp>
    </p:spTree>
    <p:extLst>
      <p:ext uri="{BB962C8B-B14F-4D97-AF65-F5344CB8AC3E}">
        <p14:creationId xmlns:p14="http://schemas.microsoft.com/office/powerpoint/2010/main" val="2305511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pic>
        <p:nvPicPr>
          <p:cNvPr id="4" name="Content Placeholder 3"/>
          <p:cNvPicPr>
            <a:picLocks noGrp="1" noChangeAspect="1"/>
          </p:cNvPicPr>
          <p:nvPr>
            <p:ph idx="1"/>
          </p:nvPr>
        </p:nvPicPr>
        <p:blipFill>
          <a:blip r:embed="rId2"/>
          <a:stretch>
            <a:fillRect/>
          </a:stretch>
        </p:blipFill>
        <p:spPr>
          <a:xfrm>
            <a:off x="1248309" y="1200150"/>
            <a:ext cx="6647382" cy="3394075"/>
          </a:xfrm>
          <a:prstGeom prst="rect">
            <a:avLst/>
          </a:prstGeom>
          <a:ln>
            <a:solidFill>
              <a:schemeClr val="tx1"/>
            </a:solidFill>
          </a:ln>
        </p:spPr>
      </p:pic>
    </p:spTree>
    <p:extLst>
      <p:ext uri="{BB962C8B-B14F-4D97-AF65-F5344CB8AC3E}">
        <p14:creationId xmlns:p14="http://schemas.microsoft.com/office/powerpoint/2010/main" val="2376144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78009756"/>
              </p:ext>
            </p:extLst>
          </p:nvPr>
        </p:nvGraphicFramePr>
        <p:xfrm>
          <a:off x="457200" y="1200151"/>
          <a:ext cx="8229600" cy="1828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6225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74514"/>
            <a:ext cx="8229600" cy="3394472"/>
          </a:xfrm>
        </p:spPr>
        <p:txBody>
          <a:bodyPr anchor="ctr">
            <a:normAutofit/>
          </a:bodyPr>
          <a:lstStyle/>
          <a:p>
            <a:pPr marL="0" indent="0" algn="ctr">
              <a:buNone/>
            </a:pPr>
            <a:r>
              <a:rPr lang="en-US" sz="6600" i="1" dirty="0"/>
              <a:t>Introduction</a:t>
            </a:r>
            <a:endParaRPr lang="en-US" sz="2400" i="1" dirty="0"/>
          </a:p>
        </p:txBody>
      </p:sp>
    </p:spTree>
    <p:extLst>
      <p:ext uri="{BB962C8B-B14F-4D97-AF65-F5344CB8AC3E}">
        <p14:creationId xmlns:p14="http://schemas.microsoft.com/office/powerpoint/2010/main" val="998792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Installation</a:t>
            </a:r>
          </a:p>
        </p:txBody>
      </p:sp>
      <p:pic>
        <p:nvPicPr>
          <p:cNvPr id="5" name="Picture 4"/>
          <p:cNvPicPr>
            <a:picLocks noChangeAspect="1"/>
          </p:cNvPicPr>
          <p:nvPr/>
        </p:nvPicPr>
        <p:blipFill>
          <a:blip r:embed="rId2"/>
          <a:stretch>
            <a:fillRect/>
          </a:stretch>
        </p:blipFill>
        <p:spPr>
          <a:xfrm>
            <a:off x="2384231" y="1123950"/>
            <a:ext cx="4375538" cy="3657600"/>
          </a:xfrm>
          <a:prstGeom prst="rect">
            <a:avLst/>
          </a:prstGeom>
          <a:ln>
            <a:solidFill>
              <a:schemeClr val="tx1"/>
            </a:solidFill>
          </a:ln>
        </p:spPr>
      </p:pic>
    </p:spTree>
    <p:extLst>
      <p:ext uri="{BB962C8B-B14F-4D97-AF65-F5344CB8AC3E}">
        <p14:creationId xmlns:p14="http://schemas.microsoft.com/office/powerpoint/2010/main" val="3648921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Interface</a:t>
            </a:r>
          </a:p>
        </p:txBody>
      </p:sp>
      <p:pic>
        <p:nvPicPr>
          <p:cNvPr id="4" name="Picture 3"/>
          <p:cNvPicPr>
            <a:picLocks noChangeAspect="1"/>
          </p:cNvPicPr>
          <p:nvPr/>
        </p:nvPicPr>
        <p:blipFill>
          <a:blip r:embed="rId2"/>
          <a:stretch>
            <a:fillRect/>
          </a:stretch>
        </p:blipFill>
        <p:spPr>
          <a:xfrm>
            <a:off x="914400" y="1385044"/>
            <a:ext cx="7315200" cy="2024906"/>
          </a:xfrm>
          <a:prstGeom prst="rect">
            <a:avLst/>
          </a:prstGeom>
          <a:ln>
            <a:solidFill>
              <a:schemeClr val="tx1"/>
            </a:solidFill>
          </a:ln>
        </p:spPr>
      </p:pic>
    </p:spTree>
    <p:extLst>
      <p:ext uri="{BB962C8B-B14F-4D97-AF65-F5344CB8AC3E}">
        <p14:creationId xmlns:p14="http://schemas.microsoft.com/office/powerpoint/2010/main" val="42210298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619|21.963|45.75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8666</TotalTime>
  <Words>3464</Words>
  <Application>Microsoft Office PowerPoint</Application>
  <PresentationFormat>On-screen Show (16:9)</PresentationFormat>
  <Paragraphs>313</Paragraphs>
  <Slides>29</Slides>
  <Notes>14</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Helvetica Neue Regular</vt:lpstr>
      <vt:lpstr>Helvetica Neue Thin</vt:lpstr>
      <vt:lpstr>Segoe UI</vt:lpstr>
      <vt:lpstr>Segoe UI Light</vt:lpstr>
      <vt:lpstr>Segoe UI Semibold</vt:lpstr>
      <vt:lpstr>Wingdings</vt:lpstr>
      <vt:lpstr>Office Theme</vt:lpstr>
      <vt:lpstr>Introduction to Field Service</vt:lpstr>
      <vt:lpstr>Mitch Milam</vt:lpstr>
      <vt:lpstr>Webinar Housekeeping</vt:lpstr>
      <vt:lpstr>Agenda</vt:lpstr>
      <vt:lpstr>Announcements</vt:lpstr>
      <vt:lpstr>Announcements</vt:lpstr>
      <vt:lpstr>PowerPoint Presentation</vt:lpstr>
      <vt:lpstr>Installation</vt:lpstr>
      <vt:lpstr>User Interface</vt:lpstr>
      <vt:lpstr>PSA and Field Service</vt:lpstr>
      <vt:lpstr>Field Service Demo Data</vt:lpstr>
      <vt:lpstr>Microsoft Dynamics 365</vt:lpstr>
      <vt:lpstr>Dynamics 365 for Customer Service</vt:lpstr>
      <vt:lpstr>Customer &amp; employee self-service</vt:lpstr>
      <vt:lpstr>Agent enablement</vt:lpstr>
      <vt:lpstr>Service intelligence</vt:lpstr>
      <vt:lpstr>Microsoft Dynamics 365 for Field Service</vt:lpstr>
      <vt:lpstr>Schedule &amp; dispatch</vt:lpstr>
      <vt:lpstr>Mobile</vt:lpstr>
      <vt:lpstr>Connected field service</vt:lpstr>
      <vt:lpstr>Customer-centric experience</vt:lpstr>
      <vt:lpstr>PowerPoint Presentation</vt:lpstr>
      <vt:lpstr>Workload Scenarios</vt:lpstr>
      <vt:lpstr>3 ways to schedule</vt:lpstr>
      <vt:lpstr>How resource scheduling optimization works</vt:lpstr>
      <vt:lpstr>PowerPoint Presentation</vt:lpstr>
      <vt:lpstr>PowerPoint Presentation</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Becoming a Dynamics CRM Architect</dc:title>
  <dc:creator>Mitch Milam</dc:creator>
  <cp:lastModifiedBy>Mitch Milam</cp:lastModifiedBy>
  <cp:revision>451</cp:revision>
  <cp:lastPrinted>2014-08-04T20:14:51Z</cp:lastPrinted>
  <dcterms:created xsi:type="dcterms:W3CDTF">2014-08-03T21:50:47Z</dcterms:created>
  <dcterms:modified xsi:type="dcterms:W3CDTF">2017-09-15T12:24:08Z</dcterms:modified>
</cp:coreProperties>
</file>